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71" r:id="rId4"/>
    <p:sldId id="275" r:id="rId5"/>
    <p:sldId id="263" r:id="rId6"/>
    <p:sldId id="260" r:id="rId7"/>
    <p:sldId id="276" r:id="rId8"/>
    <p:sldId id="259" r:id="rId9"/>
    <p:sldId id="261" r:id="rId10"/>
    <p:sldId id="262" r:id="rId11"/>
    <p:sldId id="272" r:id="rId12"/>
    <p:sldId id="265" r:id="rId13"/>
    <p:sldId id="267" r:id="rId14"/>
    <p:sldId id="277"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水煮沉浮" initials="K" lastIdx="9" clrIdx="0">
    <p:extLst>
      <p:ext uri="{19B8F6BF-5375-455C-9EA6-DF929625EA0E}">
        <p15:presenceInfo xmlns:p15="http://schemas.microsoft.com/office/powerpoint/2012/main" userId="水煮沉浮"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1C1C1E"/>
    <a:srgbClr val="1E1C1C"/>
    <a:srgbClr val="000000"/>
    <a:srgbClr val="1E1E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81" autoAdjust="0"/>
    <p:restoredTop sz="94660"/>
  </p:normalViewPr>
  <p:slideViewPr>
    <p:cSldViewPr snapToGrid="0">
      <p:cViewPr varScale="1">
        <p:scale>
          <a:sx n="147" d="100"/>
          <a:sy n="147" d="100"/>
        </p:scale>
        <p:origin x="104"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hyperlink" Target="mailto:support@kiloview.com" TargetMode="External"/><Relationship Id="rId5" Type="http://schemas.openxmlformats.org/officeDocument/2006/relationships/tags" Target="../tags/tag5.xml"/><Relationship Id="rId10" Type="http://schemas.openxmlformats.org/officeDocument/2006/relationships/hyperlink" Target="mailto:sales@kiloview.com" TargetMode="External"/><Relationship Id="rId4" Type="http://schemas.openxmlformats.org/officeDocument/2006/relationships/tags" Target="../tags/tag4.xml"/><Relationship Id="rId9" Type="http://schemas.openxmlformats.org/officeDocument/2006/relationships/image" Target="../media/image37.jpeg"/><Relationship Id="rId1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4.png"/><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15916"/>
            <a:ext cx="12192001" cy="6017491"/>
          </a:xfrm>
          <a:prstGeom prst="rect">
            <a:avLst/>
          </a:prstGeom>
        </p:spPr>
      </p:pic>
      <p:sp>
        <p:nvSpPr>
          <p:cNvPr id="7" name="矩形 6"/>
          <p:cNvSpPr/>
          <p:nvPr/>
        </p:nvSpPr>
        <p:spPr>
          <a:xfrm>
            <a:off x="0" y="0"/>
            <a:ext cx="12192000" cy="6858000"/>
          </a:xfrm>
          <a:prstGeom prst="rect">
            <a:avLst/>
          </a:prstGeom>
          <a:solidFill>
            <a:schemeClr val="tx1">
              <a:alpha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9"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sp>
        <p:nvSpPr>
          <p:cNvPr id="11" name="副标题 2">
            <a:extLst>
              <a:ext uri="{FF2B5EF4-FFF2-40B4-BE49-F238E27FC236}">
                <a16:creationId xmlns:a16="http://schemas.microsoft.com/office/drawing/2014/main" id="{61A0AE10-21F9-1F08-8A43-DCD0C0C55405}"/>
              </a:ext>
            </a:extLst>
          </p:cNvPr>
          <p:cNvSpPr>
            <a:spLocks noGrp="1"/>
          </p:cNvSpPr>
          <p:nvPr>
            <p:ph type="subTitle" idx="1"/>
          </p:nvPr>
        </p:nvSpPr>
        <p:spPr>
          <a:xfrm>
            <a:off x="3736181" y="2799287"/>
            <a:ext cx="4719638" cy="1612457"/>
          </a:xfrm>
        </p:spPr>
        <p:txBody>
          <a:bodyPr>
            <a:noAutofit/>
          </a:bodyPr>
          <a:lstStyle/>
          <a:p>
            <a:r>
              <a:rPr lang="en-US" altLang="zh-CN" sz="3200" b="1" dirty="0">
                <a:solidFill>
                  <a:schemeClr val="bg2"/>
                </a:solidFill>
                <a:latin typeface="微软雅黑" panose="020B0503020204020204" pitchFamily="34" charset="-122"/>
                <a:ea typeface="微软雅黑" panose="020B0503020204020204" pitchFamily="34" charset="-122"/>
              </a:rPr>
              <a:t>Multiview Pro </a:t>
            </a:r>
          </a:p>
          <a:p>
            <a:r>
              <a:rPr lang="en-US" altLang="zh-CN" sz="3200" b="1" dirty="0">
                <a:solidFill>
                  <a:schemeClr val="bg2"/>
                </a:solidFill>
                <a:latin typeface="微软雅黑" panose="020B0503020204020204" pitchFamily="34" charset="-122"/>
                <a:ea typeface="微软雅黑" panose="020B0503020204020204" pitchFamily="34" charset="-122"/>
              </a:rPr>
              <a:t>User Manual </a:t>
            </a:r>
            <a:r>
              <a:rPr lang="en-US" altLang="zh-CN" b="1" dirty="0">
                <a:solidFill>
                  <a:schemeClr val="bg2"/>
                </a:solidFill>
                <a:latin typeface="微软雅黑" panose="020B0503020204020204" pitchFamily="34" charset="-122"/>
                <a:ea typeface="微软雅黑" panose="020B0503020204020204" pitchFamily="34" charset="-122"/>
              </a:rPr>
              <a:t>V2.2</a:t>
            </a:r>
            <a:endParaRPr lang="zh-CN" altLang="zh-CN" sz="3200" b="1" dirty="0">
              <a:solidFill>
                <a:schemeClr val="bg2"/>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pic>
        <p:nvPicPr>
          <p:cNvPr id="15" name="图片 14">
            <a:extLst>
              <a:ext uri="{FF2B5EF4-FFF2-40B4-BE49-F238E27FC236}">
                <a16:creationId xmlns:a16="http://schemas.microsoft.com/office/drawing/2014/main" id="{DA145768-7EB8-0D3B-495F-00065669ECCD}"/>
              </a:ext>
            </a:extLst>
          </p:cNvPr>
          <p:cNvPicPr>
            <a:picLocks noChangeAspect="1"/>
          </p:cNvPicPr>
          <p:nvPr/>
        </p:nvPicPr>
        <p:blipFill>
          <a:blip r:embed="rId4"/>
          <a:stretch>
            <a:fillRect/>
          </a:stretch>
        </p:blipFill>
        <p:spPr>
          <a:xfrm>
            <a:off x="0" y="700520"/>
            <a:ext cx="665018" cy="1879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20"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pic>
        <p:nvPicPr>
          <p:cNvPr id="4" name="图片 3">
            <a:extLst>
              <a:ext uri="{FF2B5EF4-FFF2-40B4-BE49-F238E27FC236}">
                <a16:creationId xmlns:a16="http://schemas.microsoft.com/office/drawing/2014/main" id="{8C780DE8-275D-162F-19A3-E213CCBF6E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24423" y="1056880"/>
            <a:ext cx="9762353" cy="4744239"/>
          </a:xfrm>
          <a:prstGeom prst="rect">
            <a:avLst/>
          </a:prstGeom>
        </p:spPr>
      </p:pic>
      <p:cxnSp>
        <p:nvCxnSpPr>
          <p:cNvPr id="8" name="连接符: 肘形 7">
            <a:extLst>
              <a:ext uri="{FF2B5EF4-FFF2-40B4-BE49-F238E27FC236}">
                <a16:creationId xmlns:a16="http://schemas.microsoft.com/office/drawing/2014/main" id="{0C7E8727-3AD9-AFD3-A6D8-0B17ABF49686}"/>
              </a:ext>
            </a:extLst>
          </p:cNvPr>
          <p:cNvCxnSpPr>
            <a:cxnSpLocks/>
          </p:cNvCxnSpPr>
          <p:nvPr/>
        </p:nvCxnSpPr>
        <p:spPr>
          <a:xfrm rot="5400000" flipH="1" flipV="1">
            <a:off x="5441576" y="1825705"/>
            <a:ext cx="2894814" cy="712417"/>
          </a:xfrm>
          <a:prstGeom prst="bentConnector3">
            <a:avLst>
              <a:gd name="adj1" fmla="val 97"/>
            </a:avLst>
          </a:prstGeom>
          <a:ln w="15875">
            <a:headEnd type="ova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3275163A-95A8-C507-EAEB-B08ECBE536D3}"/>
              </a:ext>
            </a:extLst>
          </p:cNvPr>
          <p:cNvSpPr txBox="1"/>
          <p:nvPr/>
        </p:nvSpPr>
        <p:spPr>
          <a:xfrm>
            <a:off x="3736050" y="220441"/>
            <a:ext cx="6525999" cy="769441"/>
          </a:xfrm>
          <a:prstGeom prst="rect">
            <a:avLst/>
          </a:prstGeom>
          <a:noFill/>
          <a:ln>
            <a:solidFill>
              <a:schemeClr val="accent1"/>
            </a:solidFill>
          </a:ln>
        </p:spPr>
        <p:txBody>
          <a:bodyPr wrap="square">
            <a:spAutoFit/>
          </a:bodyPr>
          <a:lstStyle/>
          <a:p>
            <a:r>
              <a:rPr lang="en-US" altLang="zh-CN" sz="1100" dirty="0">
                <a:solidFill>
                  <a:schemeClr val="bg2"/>
                </a:solidFill>
                <a:latin typeface="微软雅黑" panose="020B0503020204020204" pitchFamily="34" charset="-122"/>
                <a:ea typeface="微软雅黑" panose="020B0503020204020204" pitchFamily="34" charset="-122"/>
              </a:rPr>
              <a:t>The PVW settings option supports Take transitions. By clicking Take, you can switch the video between PVW and PGM signals. It also supports setting transition effects. Additionally, it allows you to edit the title name of the video source, enable name display, audio meters, safety frame, center line, and PTZ control.</a:t>
            </a:r>
            <a:endParaRPr lang="zh-CN" altLang="en-US" sz="1100" dirty="0"/>
          </a:p>
        </p:txBody>
      </p:sp>
      <p:pic>
        <p:nvPicPr>
          <p:cNvPr id="25" name="图片 24">
            <a:extLst>
              <a:ext uri="{FF2B5EF4-FFF2-40B4-BE49-F238E27FC236}">
                <a16:creationId xmlns:a16="http://schemas.microsoft.com/office/drawing/2014/main" id="{DD5FA7BA-6DDA-A071-94E3-9A20592D03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5090" y="4471883"/>
            <a:ext cx="2229703" cy="915770"/>
          </a:xfrm>
          <a:prstGeom prst="rect">
            <a:avLst/>
          </a:prstGeom>
        </p:spPr>
      </p:pic>
      <p:cxnSp>
        <p:nvCxnSpPr>
          <p:cNvPr id="26" name="连接符: 肘形 25">
            <a:extLst>
              <a:ext uri="{FF2B5EF4-FFF2-40B4-BE49-F238E27FC236}">
                <a16:creationId xmlns:a16="http://schemas.microsoft.com/office/drawing/2014/main" id="{6B685BB0-8855-1B27-8FB7-DED5F1F7512C}"/>
              </a:ext>
            </a:extLst>
          </p:cNvPr>
          <p:cNvCxnSpPr>
            <a:cxnSpLocks/>
            <a:endCxn id="29" idx="2"/>
          </p:cNvCxnSpPr>
          <p:nvPr/>
        </p:nvCxnSpPr>
        <p:spPr>
          <a:xfrm rot="10800000">
            <a:off x="1015862" y="3713873"/>
            <a:ext cx="2113839" cy="1895076"/>
          </a:xfrm>
          <a:prstGeom prst="bentConnector2">
            <a:avLst/>
          </a:prstGeom>
          <a:ln w="15875">
            <a:headEnd type="oval"/>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237CBE90-8DC2-0478-3929-470954D34939}"/>
              </a:ext>
            </a:extLst>
          </p:cNvPr>
          <p:cNvSpPr txBox="1"/>
          <p:nvPr/>
        </p:nvSpPr>
        <p:spPr>
          <a:xfrm>
            <a:off x="23813" y="1928769"/>
            <a:ext cx="1984096" cy="1785104"/>
          </a:xfrm>
          <a:prstGeom prst="rect">
            <a:avLst/>
          </a:prstGeom>
          <a:noFill/>
          <a:ln w="15875">
            <a:solidFill>
              <a:schemeClr val="accent1"/>
            </a:solidFill>
          </a:ln>
        </p:spPr>
        <p:txBody>
          <a:bodyPr wrap="square">
            <a:spAutoFit/>
          </a:bodyPr>
          <a:lstStyle/>
          <a:p>
            <a:pPr algn="just"/>
            <a:r>
              <a:rPr lang="en-US" altLang="zh-CN" sz="1100" kern="100" dirty="0">
                <a:solidFill>
                  <a:schemeClr val="bg1"/>
                </a:solidFill>
                <a:effectLst/>
                <a:latin typeface="+mn-ea"/>
                <a:cs typeface="Times New Roman" panose="02020603050405020304" pitchFamily="18" charset="0"/>
              </a:rPr>
              <a:t>The default state for audio settings is mute (M).</a:t>
            </a:r>
          </a:p>
          <a:p>
            <a:pPr algn="just"/>
            <a:endParaRPr lang="en-US" altLang="zh-CN" sz="1100" kern="100" dirty="0">
              <a:solidFill>
                <a:schemeClr val="bg1"/>
              </a:solidFill>
              <a:effectLst/>
              <a:latin typeface="+mn-ea"/>
              <a:cs typeface="Times New Roman" panose="02020603050405020304" pitchFamily="18" charset="0"/>
            </a:endParaRPr>
          </a:p>
          <a:p>
            <a:pPr algn="just"/>
            <a:r>
              <a:rPr lang="en-US" altLang="zh-CN" sz="1100" kern="100" dirty="0">
                <a:solidFill>
                  <a:schemeClr val="bg1"/>
                </a:solidFill>
                <a:effectLst/>
                <a:latin typeface="+mn-ea"/>
                <a:cs typeface="Times New Roman" panose="02020603050405020304" pitchFamily="18" charset="0"/>
              </a:rPr>
              <a:t>Audio Assigned indicates that the audio is locked to output from the PGM.</a:t>
            </a:r>
          </a:p>
          <a:p>
            <a:pPr algn="just"/>
            <a:endParaRPr lang="en-US" altLang="zh-CN" sz="1100" kern="100" dirty="0">
              <a:solidFill>
                <a:schemeClr val="bg1"/>
              </a:solidFill>
              <a:effectLst/>
              <a:latin typeface="+mn-ea"/>
              <a:cs typeface="Times New Roman" panose="02020603050405020304" pitchFamily="18" charset="0"/>
            </a:endParaRPr>
          </a:p>
          <a:p>
            <a:pPr algn="just"/>
            <a:r>
              <a:rPr lang="en-US" altLang="zh-CN" sz="1100" kern="100" dirty="0">
                <a:solidFill>
                  <a:schemeClr val="bg1"/>
                </a:solidFill>
                <a:effectLst/>
                <a:latin typeface="+mn-ea"/>
                <a:cs typeface="Times New Roman" panose="02020603050405020304" pitchFamily="18" charset="0"/>
              </a:rPr>
              <a:t>Audio Follow Video (AFV) means the audio follows the video.</a:t>
            </a:r>
            <a:endParaRPr lang="zh-CN" altLang="zh-CN" sz="1100" kern="100" dirty="0">
              <a:solidFill>
                <a:schemeClr val="bg1"/>
              </a:solidFill>
              <a:latin typeface="+mn-ea"/>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7"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pic>
        <p:nvPicPr>
          <p:cNvPr id="9" name="图片 8">
            <a:extLst>
              <a:ext uri="{FF2B5EF4-FFF2-40B4-BE49-F238E27FC236}">
                <a16:creationId xmlns:a16="http://schemas.microsoft.com/office/drawing/2014/main" id="{67335B8A-0135-B802-37E2-B14B42BC2595}"/>
              </a:ext>
            </a:extLst>
          </p:cNvPr>
          <p:cNvPicPr>
            <a:picLocks noChangeAspect="1"/>
          </p:cNvPicPr>
          <p:nvPr/>
        </p:nvPicPr>
        <p:blipFill>
          <a:blip r:embed="rId3" cstate="print">
            <a:extLst>
              <a:ext uri="{28A0092B-C50C-407E-A947-70E740481C1C}">
                <a14:useLocalDpi xmlns:a14="http://schemas.microsoft.com/office/drawing/2010/main" val="0"/>
              </a:ext>
            </a:extLst>
          </a:blip>
          <a:srcRect t="239"/>
          <a:stretch/>
        </p:blipFill>
        <p:spPr>
          <a:xfrm>
            <a:off x="564330" y="1092926"/>
            <a:ext cx="11111731" cy="5387074"/>
          </a:xfrm>
          <a:prstGeom prst="rect">
            <a:avLst/>
          </a:prstGeom>
        </p:spPr>
      </p:pic>
      <p:sp>
        <p:nvSpPr>
          <p:cNvPr id="10" name="矩形 9">
            <a:extLst>
              <a:ext uri="{FF2B5EF4-FFF2-40B4-BE49-F238E27FC236}">
                <a16:creationId xmlns:a16="http://schemas.microsoft.com/office/drawing/2014/main" id="{1BCD9BA6-D898-8AB1-92CC-78578717D401}"/>
              </a:ext>
            </a:extLst>
          </p:cNvPr>
          <p:cNvSpPr/>
          <p:nvPr/>
        </p:nvSpPr>
        <p:spPr>
          <a:xfrm>
            <a:off x="8548786" y="1648353"/>
            <a:ext cx="561848" cy="20945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连接符: 肘形 10">
            <a:extLst>
              <a:ext uri="{FF2B5EF4-FFF2-40B4-BE49-F238E27FC236}">
                <a16:creationId xmlns:a16="http://schemas.microsoft.com/office/drawing/2014/main" id="{1BA26588-A11F-1DC0-01B4-FE6AD05639D3}"/>
              </a:ext>
            </a:extLst>
          </p:cNvPr>
          <p:cNvCxnSpPr>
            <a:cxnSpLocks/>
            <a:stCxn id="10" idx="1"/>
            <a:endCxn id="29" idx="2"/>
          </p:cNvCxnSpPr>
          <p:nvPr/>
        </p:nvCxnSpPr>
        <p:spPr>
          <a:xfrm rot="10800000">
            <a:off x="6897696" y="1398071"/>
            <a:ext cx="1651090" cy="355009"/>
          </a:xfrm>
          <a:prstGeom prst="bentConnector2">
            <a:avLst/>
          </a:prstGeom>
          <a:ln w="15875">
            <a:headEnd type="oval"/>
            <a:tailEnd type="triangle"/>
          </a:ln>
        </p:spPr>
        <p:style>
          <a:lnRef idx="1">
            <a:schemeClr val="accent1"/>
          </a:lnRef>
          <a:fillRef idx="0">
            <a:schemeClr val="accent1"/>
          </a:fillRef>
          <a:effectRef idx="0">
            <a:schemeClr val="accent1"/>
          </a:effectRef>
          <a:fontRef idx="minor">
            <a:schemeClr val="tx1"/>
          </a:fontRef>
        </p:style>
      </p:cxnSp>
      <p:pic>
        <p:nvPicPr>
          <p:cNvPr id="21" name="图片 20">
            <a:extLst>
              <a:ext uri="{FF2B5EF4-FFF2-40B4-BE49-F238E27FC236}">
                <a16:creationId xmlns:a16="http://schemas.microsoft.com/office/drawing/2014/main" id="{654F6151-37A0-FBDD-9F8C-9B8B37D5E8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2668" y="2370199"/>
            <a:ext cx="2497371" cy="2387597"/>
          </a:xfrm>
          <a:prstGeom prst="rect">
            <a:avLst/>
          </a:prstGeom>
        </p:spPr>
      </p:pic>
      <p:pic>
        <p:nvPicPr>
          <p:cNvPr id="24" name="图片 23">
            <a:extLst>
              <a:ext uri="{FF2B5EF4-FFF2-40B4-BE49-F238E27FC236}">
                <a16:creationId xmlns:a16="http://schemas.microsoft.com/office/drawing/2014/main" id="{613C21F8-0A48-979C-CDC5-C97AEB55E81A}"/>
              </a:ext>
            </a:extLst>
          </p:cNvPr>
          <p:cNvPicPr>
            <a:picLocks noChangeAspect="1"/>
          </p:cNvPicPr>
          <p:nvPr/>
        </p:nvPicPr>
        <p:blipFill>
          <a:blip r:embed="rId5"/>
          <a:stretch>
            <a:fillRect/>
          </a:stretch>
        </p:blipFill>
        <p:spPr>
          <a:xfrm>
            <a:off x="2458602" y="1405901"/>
            <a:ext cx="90489" cy="180978"/>
          </a:xfrm>
          <a:prstGeom prst="rect">
            <a:avLst/>
          </a:prstGeom>
        </p:spPr>
      </p:pic>
      <p:sp>
        <p:nvSpPr>
          <p:cNvPr id="25" name="文本框 24">
            <a:extLst>
              <a:ext uri="{FF2B5EF4-FFF2-40B4-BE49-F238E27FC236}">
                <a16:creationId xmlns:a16="http://schemas.microsoft.com/office/drawing/2014/main" id="{D85476FC-CDC7-9EA4-6C2E-3D6AC8B8725A}"/>
              </a:ext>
            </a:extLst>
          </p:cNvPr>
          <p:cNvSpPr txBox="1"/>
          <p:nvPr/>
        </p:nvSpPr>
        <p:spPr>
          <a:xfrm>
            <a:off x="1681163" y="389986"/>
            <a:ext cx="1552232" cy="430887"/>
          </a:xfrm>
          <a:prstGeom prst="rect">
            <a:avLst/>
          </a:prstGeom>
          <a:noFill/>
          <a:ln>
            <a:solidFill>
              <a:schemeClr val="accent1"/>
            </a:solidFill>
          </a:ln>
        </p:spPr>
        <p:txBody>
          <a:bodyPr wrap="square">
            <a:spAutoFit/>
          </a:bodyPr>
          <a:lstStyle/>
          <a:p>
            <a:pPr algn="just"/>
            <a:r>
              <a:rPr lang="en-US" altLang="zh-CN" sz="1100" kern="100" dirty="0">
                <a:solidFill>
                  <a:schemeClr val="bg1"/>
                </a:solidFill>
                <a:latin typeface="+mn-ea"/>
                <a:cs typeface="Times New Roman" panose="02020603050405020304" pitchFamily="18" charset="0"/>
              </a:rPr>
              <a:t>Modify the Main Window Properties</a:t>
            </a:r>
            <a:endParaRPr lang="zh-CN" altLang="zh-CN" sz="1100" kern="100" dirty="0">
              <a:solidFill>
                <a:schemeClr val="bg1"/>
              </a:solidFill>
              <a:latin typeface="+mn-ea"/>
              <a:cs typeface="Times New Roman" panose="02020603050405020304" pitchFamily="18" charset="0"/>
            </a:endParaRPr>
          </a:p>
        </p:txBody>
      </p:sp>
      <p:cxnSp>
        <p:nvCxnSpPr>
          <p:cNvPr id="26" name="直接箭头连接符 25">
            <a:extLst>
              <a:ext uri="{FF2B5EF4-FFF2-40B4-BE49-F238E27FC236}">
                <a16:creationId xmlns:a16="http://schemas.microsoft.com/office/drawing/2014/main" id="{C3ADFA95-4A20-A7C4-38CC-3DFDF4D345E3}"/>
              </a:ext>
            </a:extLst>
          </p:cNvPr>
          <p:cNvCxnSpPr>
            <a:cxnSpLocks/>
          </p:cNvCxnSpPr>
          <p:nvPr/>
        </p:nvCxnSpPr>
        <p:spPr>
          <a:xfrm flipV="1">
            <a:off x="2503846" y="719138"/>
            <a:ext cx="0" cy="614301"/>
          </a:xfrm>
          <a:prstGeom prst="straightConnector1">
            <a:avLst/>
          </a:prstGeom>
          <a:ln w="15875">
            <a:headEnd type="oval"/>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55B75325-D437-28F5-7529-833B967F7D3E}"/>
              </a:ext>
            </a:extLst>
          </p:cNvPr>
          <p:cNvSpPr txBox="1"/>
          <p:nvPr/>
        </p:nvSpPr>
        <p:spPr>
          <a:xfrm>
            <a:off x="3960020" y="120797"/>
            <a:ext cx="5875352" cy="1277273"/>
          </a:xfrm>
          <a:prstGeom prst="rect">
            <a:avLst/>
          </a:prstGeom>
          <a:noFill/>
          <a:ln>
            <a:solidFill>
              <a:schemeClr val="accent1"/>
            </a:solidFill>
          </a:ln>
        </p:spPr>
        <p:txBody>
          <a:bodyPr wrap="square">
            <a:spAutoFit/>
          </a:bodyPr>
          <a:lstStyle/>
          <a:p>
            <a:pPr algn="just"/>
            <a:r>
              <a:rPr lang="en-US" altLang="zh-CN" sz="1100" kern="100" dirty="0">
                <a:solidFill>
                  <a:schemeClr val="bg1"/>
                </a:solidFill>
                <a:latin typeface="+mn-ea"/>
                <a:cs typeface="Times New Roman" panose="02020603050405020304" pitchFamily="18" charset="0"/>
              </a:rPr>
              <a:t>To start live streaming on the Main page means to output the current page’s image content via NDI live stream. If you need to adjust the resolution and frame rate of the NDI output, you must modify the Main window properties.</a:t>
            </a:r>
          </a:p>
          <a:p>
            <a:pPr algn="just"/>
            <a:endParaRPr lang="en-US" altLang="zh-CN" sz="1100" kern="100" dirty="0">
              <a:solidFill>
                <a:schemeClr val="bg1"/>
              </a:solidFill>
              <a:latin typeface="+mn-ea"/>
              <a:cs typeface="Times New Roman" panose="02020603050405020304" pitchFamily="18" charset="0"/>
            </a:endParaRPr>
          </a:p>
          <a:p>
            <a:pPr algn="just"/>
            <a:r>
              <a:rPr lang="en-US" altLang="zh-CN" sz="1100" kern="100" dirty="0">
                <a:solidFill>
                  <a:schemeClr val="bg1"/>
                </a:solidFill>
                <a:latin typeface="+mn-ea"/>
                <a:cs typeface="Times New Roman" panose="02020603050405020304" pitchFamily="18" charset="0"/>
              </a:rPr>
              <a:t>By clicking the live streaming settings button, you can configure the NDI connection settings. This includes enabling multicast mode for connection, setting the NDI group, and configuring the NDI discovery server.</a:t>
            </a:r>
            <a:endParaRPr lang="zh-CN" altLang="zh-CN" sz="1100" kern="100" dirty="0">
              <a:solidFill>
                <a:schemeClr val="bg1"/>
              </a:solidFill>
              <a:latin typeface="+mn-ea"/>
              <a:cs typeface="Times New Roman" panose="02020603050405020304" pitchFamily="18" charset="0"/>
            </a:endParaRPr>
          </a:p>
        </p:txBody>
      </p:sp>
    </p:spTree>
    <p:extLst>
      <p:ext uri="{BB962C8B-B14F-4D97-AF65-F5344CB8AC3E}">
        <p14:creationId xmlns:p14="http://schemas.microsoft.com/office/powerpoint/2010/main" val="398893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7"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pic>
        <p:nvPicPr>
          <p:cNvPr id="9" name="图片 8">
            <a:extLst>
              <a:ext uri="{FF2B5EF4-FFF2-40B4-BE49-F238E27FC236}">
                <a16:creationId xmlns:a16="http://schemas.microsoft.com/office/drawing/2014/main" id="{E98ECA39-657D-9A61-0118-3AF8705A86E0}"/>
              </a:ext>
            </a:extLst>
          </p:cNvPr>
          <p:cNvPicPr>
            <a:picLocks noChangeAspect="1"/>
          </p:cNvPicPr>
          <p:nvPr/>
        </p:nvPicPr>
        <p:blipFill>
          <a:blip r:embed="rId3" cstate="print">
            <a:extLst>
              <a:ext uri="{28A0092B-C50C-407E-A947-70E740481C1C}">
                <a14:useLocalDpi xmlns:a14="http://schemas.microsoft.com/office/drawing/2010/main" val="0"/>
              </a:ext>
            </a:extLst>
          </a:blip>
          <a:srcRect t="487" b="-1"/>
          <a:stretch/>
        </p:blipFill>
        <p:spPr>
          <a:xfrm>
            <a:off x="564331" y="1106286"/>
            <a:ext cx="11111731" cy="5373713"/>
          </a:xfrm>
          <a:prstGeom prst="rect">
            <a:avLst/>
          </a:prstGeom>
        </p:spPr>
      </p:pic>
      <p:sp>
        <p:nvSpPr>
          <p:cNvPr id="12" name="文本框 11">
            <a:extLst>
              <a:ext uri="{FF2B5EF4-FFF2-40B4-BE49-F238E27FC236}">
                <a16:creationId xmlns:a16="http://schemas.microsoft.com/office/drawing/2014/main" id="{5C280FA9-F9C3-2F57-4BBF-5B9AB8CF51ED}"/>
              </a:ext>
            </a:extLst>
          </p:cNvPr>
          <p:cNvSpPr txBox="1"/>
          <p:nvPr/>
        </p:nvSpPr>
        <p:spPr>
          <a:xfrm>
            <a:off x="3584194" y="167568"/>
            <a:ext cx="8116200" cy="938719"/>
          </a:xfrm>
          <a:prstGeom prst="rect">
            <a:avLst/>
          </a:prstGeom>
          <a:noFill/>
          <a:ln>
            <a:solidFill>
              <a:schemeClr val="accent1"/>
            </a:solidFill>
          </a:ln>
        </p:spPr>
        <p:txBody>
          <a:bodyPr wrap="square">
            <a:spAutoFit/>
          </a:bodyPr>
          <a:lstStyle/>
          <a:p>
            <a:pPr algn="just"/>
            <a:r>
              <a:rPr lang="en-US" altLang="zh-CN" sz="1100" kern="100" dirty="0">
                <a:solidFill>
                  <a:schemeClr val="bg1"/>
                </a:solidFill>
                <a:latin typeface="+mn-ea"/>
                <a:cs typeface="Times New Roman" panose="02020603050405020304" pitchFamily="18" charset="0"/>
              </a:rPr>
              <a:t>Enabling live streaming on the PVW/PGM page indicates that the current page’s image content will be output as an NDI live stream. The Take function is supported to switch video between PVW and PGM.</a:t>
            </a:r>
          </a:p>
          <a:p>
            <a:pPr algn="just"/>
            <a:endParaRPr lang="en-US" altLang="zh-CN" sz="1100" kern="100" dirty="0">
              <a:solidFill>
                <a:schemeClr val="bg1"/>
              </a:solidFill>
              <a:latin typeface="+mn-ea"/>
              <a:cs typeface="Times New Roman" panose="02020603050405020304" pitchFamily="18" charset="0"/>
            </a:endParaRPr>
          </a:p>
          <a:p>
            <a:pPr algn="just"/>
            <a:r>
              <a:rPr lang="en-US" altLang="zh-CN" sz="1100" kern="100" dirty="0">
                <a:solidFill>
                  <a:schemeClr val="bg1"/>
                </a:solidFill>
                <a:latin typeface="+mn-ea"/>
                <a:cs typeface="Times New Roman" panose="02020603050405020304" pitchFamily="18" charset="0"/>
              </a:rPr>
              <a:t>If you need to modify the resolution and frame rate of the NDI output, you must adjust the current production properties. Before modifying production properties, you need to stop the production first, then make the changes.</a:t>
            </a:r>
            <a:endParaRPr lang="zh-CN" altLang="zh-CN" sz="1100" kern="100" dirty="0">
              <a:solidFill>
                <a:schemeClr val="bg1"/>
              </a:solidFill>
              <a:latin typeface="+mn-ea"/>
              <a:cs typeface="Times New Roman" panose="02020603050405020304" pitchFamily="18" charset="0"/>
            </a:endParaRPr>
          </a:p>
        </p:txBody>
      </p:sp>
      <p:sp>
        <p:nvSpPr>
          <p:cNvPr id="13" name="矩形 12">
            <a:extLst>
              <a:ext uri="{FF2B5EF4-FFF2-40B4-BE49-F238E27FC236}">
                <a16:creationId xmlns:a16="http://schemas.microsoft.com/office/drawing/2014/main" id="{EA271D2A-B25E-6CD7-7D63-8641E90B6959}"/>
              </a:ext>
            </a:extLst>
          </p:cNvPr>
          <p:cNvSpPr/>
          <p:nvPr/>
        </p:nvSpPr>
        <p:spPr>
          <a:xfrm>
            <a:off x="8583757" y="1639990"/>
            <a:ext cx="561848" cy="20945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2A82DA26-297B-9FC9-C00B-301B3785E03E}"/>
              </a:ext>
            </a:extLst>
          </p:cNvPr>
          <p:cNvSpPr txBox="1"/>
          <p:nvPr/>
        </p:nvSpPr>
        <p:spPr>
          <a:xfrm>
            <a:off x="1104243" y="520425"/>
            <a:ext cx="1490952" cy="430887"/>
          </a:xfrm>
          <a:prstGeom prst="rect">
            <a:avLst/>
          </a:prstGeom>
          <a:noFill/>
          <a:ln>
            <a:solidFill>
              <a:schemeClr val="accent1"/>
            </a:solidFill>
          </a:ln>
        </p:spPr>
        <p:txBody>
          <a:bodyPr wrap="square">
            <a:spAutoFit/>
          </a:bodyPr>
          <a:lstStyle/>
          <a:p>
            <a:pPr algn="just"/>
            <a:r>
              <a:rPr lang="en-US" altLang="zh-CN" sz="1100" kern="100" dirty="0">
                <a:solidFill>
                  <a:schemeClr val="bg1"/>
                </a:solidFill>
                <a:latin typeface="+mn-ea"/>
                <a:cs typeface="Times New Roman" panose="02020603050405020304" pitchFamily="18" charset="0"/>
              </a:rPr>
              <a:t>Modify Production Window Properties</a:t>
            </a:r>
            <a:endParaRPr lang="zh-CN" altLang="zh-CN" sz="1100" kern="100" dirty="0">
              <a:solidFill>
                <a:schemeClr val="bg1"/>
              </a:solidFill>
              <a:latin typeface="+mn-ea"/>
              <a:cs typeface="Times New Roman" panose="02020603050405020304" pitchFamily="18" charset="0"/>
            </a:endParaRPr>
          </a:p>
        </p:txBody>
      </p:sp>
      <p:cxnSp>
        <p:nvCxnSpPr>
          <p:cNvPr id="15" name="直接箭头连接符 14">
            <a:extLst>
              <a:ext uri="{FF2B5EF4-FFF2-40B4-BE49-F238E27FC236}">
                <a16:creationId xmlns:a16="http://schemas.microsoft.com/office/drawing/2014/main" id="{923DD9AD-5DA2-2089-52A6-3CD57D2D2399}"/>
              </a:ext>
            </a:extLst>
          </p:cNvPr>
          <p:cNvCxnSpPr>
            <a:cxnSpLocks/>
          </p:cNvCxnSpPr>
          <p:nvPr/>
        </p:nvCxnSpPr>
        <p:spPr>
          <a:xfrm flipV="1">
            <a:off x="1796195" y="951312"/>
            <a:ext cx="0" cy="640081"/>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 name="连接符: 肘形 2">
            <a:extLst>
              <a:ext uri="{FF2B5EF4-FFF2-40B4-BE49-F238E27FC236}">
                <a16:creationId xmlns:a16="http://schemas.microsoft.com/office/drawing/2014/main" id="{57403877-D2E8-33AB-3749-848F837A1C68}"/>
              </a:ext>
            </a:extLst>
          </p:cNvPr>
          <p:cNvCxnSpPr>
            <a:cxnSpLocks/>
            <a:stCxn id="13" idx="0"/>
            <a:endCxn id="12" idx="2"/>
          </p:cNvCxnSpPr>
          <p:nvPr/>
        </p:nvCxnSpPr>
        <p:spPr>
          <a:xfrm rot="16200000" flipV="1">
            <a:off x="7986637" y="761945"/>
            <a:ext cx="533703" cy="1222387"/>
          </a:xfrm>
          <a:prstGeom prst="bentConnector3">
            <a:avLst>
              <a:gd name="adj1" fmla="val 50000"/>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75B280-B56F-EA8B-94A7-58C961444BCE}"/>
              </a:ext>
            </a:extLst>
          </p:cNvPr>
          <p:cNvPicPr>
            <a:picLocks noChangeAspect="1"/>
          </p:cNvPicPr>
          <p:nvPr/>
        </p:nvPicPr>
        <p:blipFill>
          <a:blip r:embed="rId2" cstate="print">
            <a:extLst>
              <a:ext uri="{28A0092B-C50C-407E-A947-70E740481C1C}">
                <a14:useLocalDpi xmlns:a14="http://schemas.microsoft.com/office/drawing/2010/main" val="0"/>
              </a:ext>
            </a:extLst>
          </a:blip>
          <a:srcRect t="1045"/>
          <a:stretch/>
        </p:blipFill>
        <p:spPr>
          <a:xfrm>
            <a:off x="564328" y="1136468"/>
            <a:ext cx="11111731" cy="5343531"/>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27" name="矩形 26"/>
          <p:cNvSpPr/>
          <p:nvPr/>
        </p:nvSpPr>
        <p:spPr>
          <a:xfrm>
            <a:off x="9167945" y="1628503"/>
            <a:ext cx="821373" cy="2383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sp>
        <p:nvSpPr>
          <p:cNvPr id="17" name="副标题 2">
            <a:extLst>
              <a:ext uri="{FF2B5EF4-FFF2-40B4-BE49-F238E27FC236}">
                <a16:creationId xmlns:a16="http://schemas.microsoft.com/office/drawing/2014/main" id="{74F0899F-6879-209D-CE36-5F2359839B7A}"/>
              </a:ext>
            </a:extLst>
          </p:cNvPr>
          <p:cNvSpPr>
            <a:spLocks noGrp="1"/>
          </p:cNvSpPr>
          <p:nvPr>
            <p:ph type="subTitle" idx="1"/>
          </p:nvPr>
        </p:nvSpPr>
        <p:spPr>
          <a:xfrm>
            <a:off x="3992640" y="468063"/>
            <a:ext cx="4296434" cy="713965"/>
          </a:xfrm>
          <a:ln>
            <a:solidFill>
              <a:schemeClr val="accent1"/>
            </a:solidFill>
          </a:ln>
        </p:spPr>
        <p:txBody>
          <a:bodyPr>
            <a:noAutofit/>
          </a:bodyPr>
          <a:lstStyle/>
          <a:p>
            <a:pPr algn="l"/>
            <a:r>
              <a:rPr lang="en-US" altLang="zh-CN" sz="1100" dirty="0">
                <a:solidFill>
                  <a:schemeClr val="bg1">
                    <a:lumMod val="85000"/>
                  </a:schemeClr>
                </a:solidFill>
                <a:latin typeface="+mn-ea"/>
              </a:rPr>
              <a:t>Configure through the “Screen” option to send the current video preview to other corresponding screens for display. You can use the one-click full-screen feature to expand the view on the corresponding monitor window.</a:t>
            </a:r>
            <a:endParaRPr lang="zh-CN" altLang="en-US" sz="1100" dirty="0">
              <a:solidFill>
                <a:schemeClr val="bg1">
                  <a:lumMod val="85000"/>
                </a:schemeClr>
              </a:solidFill>
              <a:latin typeface="+mn-ea"/>
            </a:endParaRPr>
          </a:p>
        </p:txBody>
      </p:sp>
      <p:cxnSp>
        <p:nvCxnSpPr>
          <p:cNvPr id="2" name="连接符: 肘形 1">
            <a:extLst>
              <a:ext uri="{FF2B5EF4-FFF2-40B4-BE49-F238E27FC236}">
                <a16:creationId xmlns:a16="http://schemas.microsoft.com/office/drawing/2014/main" id="{433D1B26-414F-1E85-5EBA-684CEEAADF4D}"/>
              </a:ext>
            </a:extLst>
          </p:cNvPr>
          <p:cNvCxnSpPr>
            <a:cxnSpLocks/>
            <a:stCxn id="27" idx="0"/>
            <a:endCxn id="17" idx="3"/>
          </p:cNvCxnSpPr>
          <p:nvPr/>
        </p:nvCxnSpPr>
        <p:spPr>
          <a:xfrm rot="16200000" flipV="1">
            <a:off x="8532125" y="581996"/>
            <a:ext cx="803457" cy="1289558"/>
          </a:xfrm>
          <a:prstGeom prst="bentConnector2">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custDataLst>
              <p:tags r:id="rId1"/>
            </p:custDataLst>
          </p:nvPr>
        </p:nvSpPr>
        <p:spPr>
          <a:xfrm>
            <a:off x="608400" y="608400"/>
            <a:ext cx="10969200" cy="705600"/>
          </a:xfrm>
        </p:spPr>
        <p:txBody>
          <a:bodyPr/>
          <a:lstStyle/>
          <a:p>
            <a:endParaRPr lang="zh-CN" altLang="en-US" dirty="0"/>
          </a:p>
        </p:txBody>
      </p:sp>
      <p:pic>
        <p:nvPicPr>
          <p:cNvPr id="5" name="图片 4"/>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8"/>
            <a:ext cx="12192000" cy="6858000"/>
          </a:xfrm>
          <a:prstGeom prst="rect">
            <a:avLst/>
          </a:prstGeom>
        </p:spPr>
      </p:pic>
      <p:sp>
        <p:nvSpPr>
          <p:cNvPr id="6" name="矩形 5"/>
          <p:cNvSpPr/>
          <p:nvPr>
            <p:custDataLst>
              <p:tags r:id="rId3"/>
            </p:custDataLst>
          </p:nvPr>
        </p:nvSpPr>
        <p:spPr>
          <a:xfrm>
            <a:off x="994585" y="2908641"/>
            <a:ext cx="10196830" cy="83490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3600" b="1" i="1" u="none" strike="noStrike" kern="1200" cap="none" spc="0" normalizeH="0" baseline="0" noProof="0" dirty="0">
                <a:ln>
                  <a:noFill/>
                </a:ln>
                <a:solidFill>
                  <a:schemeClr val="bg1"/>
                </a:solidFill>
                <a:effectLst>
                  <a:outerShdw blurRad="60007" dist="200025" dir="15000000" sy="30000" kx="-1800000" algn="bl" rotWithShape="0">
                    <a:prstClr val="black">
                      <a:alpha val="32000"/>
                    </a:prstClr>
                  </a:outerShdw>
                </a:effectLst>
                <a:uLnTx/>
                <a:uFillTx/>
                <a:ea typeface="微软雅黑" panose="020B0503020204020204" pitchFamily="34" charset="-122"/>
              </a:rPr>
              <a:t>让“视界”畅通无阻！</a:t>
            </a:r>
            <a:endParaRPr kumimoji="0" lang="en-US" sz="3600" b="1" i="1" u="none" strike="noStrike" kern="1200" cap="none" spc="0" normalizeH="0" baseline="0" noProof="0" dirty="0">
              <a:ln>
                <a:noFill/>
              </a:ln>
              <a:solidFill>
                <a:schemeClr val="bg1"/>
              </a:solidFill>
              <a:effectLst>
                <a:outerShdw blurRad="60007" dist="200025" dir="15000000" sy="30000" kx="-1800000" algn="bl" rotWithShape="0">
                  <a:prstClr val="black">
                    <a:alpha val="32000"/>
                  </a:prstClr>
                </a:outerShdw>
              </a:effectLst>
              <a:uLnTx/>
              <a:uFillTx/>
              <a:ea typeface="微软雅黑" panose="020B0503020204020204" pitchFamily="34" charset="-122"/>
            </a:endParaRPr>
          </a:p>
        </p:txBody>
      </p:sp>
      <p:sp>
        <p:nvSpPr>
          <p:cNvPr id="7" name="矩形 6"/>
          <p:cNvSpPr/>
          <p:nvPr>
            <p:custDataLst>
              <p:tags r:id="rId4"/>
            </p:custDataLst>
          </p:nvPr>
        </p:nvSpPr>
        <p:spPr>
          <a:xfrm>
            <a:off x="0" y="5846985"/>
            <a:ext cx="12192000" cy="1012956"/>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schemeClr val="bg1">
                  <a:lumMod val="85000"/>
                </a:schemeClr>
              </a:solidFill>
            </a:endParaRPr>
          </a:p>
        </p:txBody>
      </p:sp>
      <p:sp>
        <p:nvSpPr>
          <p:cNvPr id="8" name="矩形 7"/>
          <p:cNvSpPr/>
          <p:nvPr>
            <p:custDataLst>
              <p:tags r:id="rId5"/>
            </p:custDataLst>
          </p:nvPr>
        </p:nvSpPr>
        <p:spPr>
          <a:xfrm>
            <a:off x="2340983" y="5905249"/>
            <a:ext cx="4265930" cy="373628"/>
          </a:xfrm>
          <a:prstGeom prst="rect">
            <a:avLst/>
          </a:prstGeom>
        </p:spPr>
        <p:txBody>
          <a:bodyPr wrap="square">
            <a:spAutoFit/>
          </a:bodyPr>
          <a:lstStyle/>
          <a:p>
            <a:pPr lvl="0">
              <a:lnSpc>
                <a:spcPct val="150000"/>
              </a:lnSpc>
              <a:defRPr/>
            </a:pPr>
            <a:r>
              <a:rPr lang="zh-CN" altLang="en-US" sz="1400" b="0" i="0" dirty="0">
                <a:solidFill>
                  <a:srgbClr val="424242"/>
                </a:solidFill>
                <a:effectLst/>
                <a:latin typeface="Montserrat" panose="02000505000000020004" pitchFamily="2" charset="0"/>
              </a:rPr>
              <a:t>长沙千视电子科技有限公司</a:t>
            </a:r>
            <a:endParaRPr lang="zh-CN" altLang="en-US" sz="1400" dirty="0">
              <a:solidFill>
                <a:schemeClr val="tx1">
                  <a:lumMod val="65000"/>
                  <a:lumOff val="35000"/>
                </a:schemeClr>
              </a:solidFill>
              <a:latin typeface="Arial" panose="020B0604020202020204"/>
              <a:ea typeface="微软雅黑" panose="020B0503020204020204" pitchFamily="34" charset="-122"/>
            </a:endParaRPr>
          </a:p>
        </p:txBody>
      </p:sp>
      <p:sp>
        <p:nvSpPr>
          <p:cNvPr id="9" name="矩形 8"/>
          <p:cNvSpPr/>
          <p:nvPr>
            <p:custDataLst>
              <p:tags r:id="rId6"/>
            </p:custDataLst>
          </p:nvPr>
        </p:nvSpPr>
        <p:spPr>
          <a:xfrm>
            <a:off x="2340983" y="6236600"/>
            <a:ext cx="9008745" cy="526554"/>
          </a:xfrm>
          <a:prstGeom prst="rect">
            <a:avLst/>
          </a:prstGeom>
        </p:spPr>
        <p:txBody>
          <a:bodyPr wrap="square">
            <a:spAutoFit/>
          </a:bodyPr>
          <a:lstStyle/>
          <a:p>
            <a:pPr lvl="0">
              <a:lnSpc>
                <a:spcPct val="150000"/>
              </a:lnSpc>
              <a:defRPr/>
            </a:pPr>
            <a:r>
              <a:rPr lang="zh-CN" altLang="en-US" sz="1000" dirty="0">
                <a:solidFill>
                  <a:schemeClr val="bg1">
                    <a:lumMod val="50000"/>
                  </a:schemeClr>
                </a:solidFill>
                <a:latin typeface="Arial" panose="020B0604020202020204"/>
                <a:ea typeface="微软雅黑" panose="020B0503020204020204" pitchFamily="34" charset="-122"/>
              </a:rPr>
              <a:t>电话：</a:t>
            </a:r>
            <a:r>
              <a:rPr lang="en-US" altLang="zh-CN" sz="1000" b="0" i="0" dirty="0">
                <a:solidFill>
                  <a:srgbClr val="3E3E3E"/>
                </a:solidFill>
                <a:effectLst/>
                <a:latin typeface="Montserrat" panose="02000505000000020004" pitchFamily="2" charset="0"/>
              </a:rPr>
              <a:t>18573195256</a:t>
            </a:r>
            <a:r>
              <a:rPr lang="en-US" altLang="zh-CN" sz="1000" dirty="0">
                <a:solidFill>
                  <a:schemeClr val="bg1">
                    <a:lumMod val="50000"/>
                  </a:schemeClr>
                </a:solidFill>
                <a:latin typeface="Arial" panose="020B0604020202020204"/>
                <a:ea typeface="微软雅黑" panose="020B0503020204020204" pitchFamily="34" charset="-122"/>
              </a:rPr>
              <a:t>        </a:t>
            </a:r>
            <a:r>
              <a:rPr lang="zh-CN" altLang="en-US" sz="1000" dirty="0">
                <a:solidFill>
                  <a:schemeClr val="bg1">
                    <a:lumMod val="50000"/>
                  </a:schemeClr>
                </a:solidFill>
                <a:latin typeface="Arial" panose="020B0604020202020204"/>
                <a:ea typeface="微软雅黑" panose="020B0503020204020204" pitchFamily="34" charset="-122"/>
              </a:rPr>
              <a:t>邮箱：</a:t>
            </a:r>
            <a:r>
              <a:rPr lang="en-US" altLang="zh-CN" sz="1000" dirty="0">
                <a:solidFill>
                  <a:schemeClr val="bg1">
                    <a:lumMod val="50000"/>
                  </a:schemeClr>
                </a:solidFill>
                <a:latin typeface="Arial" panose="020B0604020202020204"/>
                <a:ea typeface="微软雅黑" panose="020B0503020204020204" pitchFamily="34" charset="-122"/>
                <a:hlinkClick r:id="rId10"/>
              </a:rPr>
              <a:t> sales@kiloview.com</a:t>
            </a:r>
            <a:r>
              <a:rPr lang="en-US" altLang="zh-CN" sz="1000" dirty="0">
                <a:solidFill>
                  <a:schemeClr val="bg1">
                    <a:lumMod val="50000"/>
                  </a:schemeClr>
                </a:solidFill>
                <a:latin typeface="Arial" panose="020B0604020202020204"/>
                <a:ea typeface="微软雅黑" panose="020B0503020204020204" pitchFamily="34" charset="-122"/>
              </a:rPr>
              <a:t>     </a:t>
            </a:r>
            <a:r>
              <a:rPr lang="zh-CN" altLang="en-US" sz="1000" dirty="0">
                <a:solidFill>
                  <a:schemeClr val="bg1">
                    <a:lumMod val="50000"/>
                  </a:schemeClr>
                </a:solidFill>
                <a:latin typeface="Arial" panose="020B0604020202020204"/>
                <a:ea typeface="微软雅黑" panose="020B0503020204020204" pitchFamily="34" charset="-122"/>
              </a:rPr>
              <a:t>技术支持：</a:t>
            </a:r>
            <a:r>
              <a:rPr lang="en-US" altLang="zh-CN" sz="1000" dirty="0">
                <a:solidFill>
                  <a:schemeClr val="bg1">
                    <a:lumMod val="50000"/>
                  </a:schemeClr>
                </a:solidFill>
                <a:latin typeface="Arial" panose="020B0604020202020204"/>
                <a:ea typeface="微软雅黑" panose="020B0503020204020204" pitchFamily="34" charset="-122"/>
                <a:hlinkClick r:id="rId11"/>
              </a:rPr>
              <a:t>support@kiloview.com</a:t>
            </a:r>
            <a:r>
              <a:rPr lang="en-US" altLang="zh-CN" sz="1000" dirty="0">
                <a:solidFill>
                  <a:schemeClr val="bg1">
                    <a:lumMod val="50000"/>
                  </a:schemeClr>
                </a:solidFill>
                <a:latin typeface="Arial" panose="020B0604020202020204"/>
                <a:ea typeface="微软雅黑" panose="020B0503020204020204" pitchFamily="34" charset="-122"/>
              </a:rPr>
              <a:t>         </a:t>
            </a:r>
            <a:br>
              <a:rPr lang="en-US" altLang="zh-CN" sz="1000" dirty="0">
                <a:solidFill>
                  <a:schemeClr val="bg1">
                    <a:lumMod val="50000"/>
                  </a:schemeClr>
                </a:solidFill>
                <a:latin typeface="Arial" panose="020B0604020202020204"/>
                <a:ea typeface="微软雅黑" panose="020B0503020204020204" pitchFamily="34" charset="-122"/>
              </a:rPr>
            </a:br>
            <a:r>
              <a:rPr lang="zh-CN" altLang="en-US" sz="1000" dirty="0">
                <a:solidFill>
                  <a:schemeClr val="bg1">
                    <a:lumMod val="50000"/>
                  </a:schemeClr>
                </a:solidFill>
                <a:latin typeface="Arial" panose="020B0604020202020204"/>
                <a:ea typeface="微软雅黑" panose="020B0503020204020204" pitchFamily="34" charset="-122"/>
              </a:rPr>
              <a:t>地址</a:t>
            </a:r>
            <a:r>
              <a:rPr lang="en-US" altLang="zh-CN" sz="1000" dirty="0">
                <a:solidFill>
                  <a:schemeClr val="bg1">
                    <a:lumMod val="50000"/>
                  </a:schemeClr>
                </a:solidFill>
                <a:latin typeface="Arial" panose="020B0604020202020204"/>
                <a:ea typeface="微软雅黑" panose="020B0503020204020204" pitchFamily="34" charset="-122"/>
              </a:rPr>
              <a:t>:</a:t>
            </a:r>
            <a:r>
              <a:rPr lang="zh-CN" altLang="en-US" sz="1000" dirty="0">
                <a:solidFill>
                  <a:schemeClr val="bg1">
                    <a:lumMod val="50000"/>
                  </a:schemeClr>
                </a:solidFill>
                <a:latin typeface="Arial" panose="020B0604020202020204"/>
                <a:ea typeface="微软雅黑" panose="020B0503020204020204" pitchFamily="34" charset="-122"/>
              </a:rPr>
              <a:t>长沙市雨花区汇金路</a:t>
            </a:r>
            <a:r>
              <a:rPr lang="en-US" altLang="zh-CN" sz="1000" dirty="0">
                <a:solidFill>
                  <a:schemeClr val="bg1">
                    <a:lumMod val="50000"/>
                  </a:schemeClr>
                </a:solidFill>
                <a:latin typeface="Arial" panose="020B0604020202020204"/>
                <a:ea typeface="微软雅黑" panose="020B0503020204020204" pitchFamily="34" charset="-122"/>
              </a:rPr>
              <a:t>877</a:t>
            </a:r>
            <a:r>
              <a:rPr lang="zh-CN" altLang="en-US" sz="1000" dirty="0">
                <a:solidFill>
                  <a:schemeClr val="bg1">
                    <a:lumMod val="50000"/>
                  </a:schemeClr>
                </a:solidFill>
                <a:latin typeface="Arial" panose="020B0604020202020204"/>
                <a:ea typeface="微软雅黑" panose="020B0503020204020204" pitchFamily="34" charset="-122"/>
              </a:rPr>
              <a:t>号嘉华智谷产业园长沙屿</a:t>
            </a:r>
            <a:r>
              <a:rPr lang="en-US" altLang="zh-CN" sz="1000" dirty="0">
                <a:solidFill>
                  <a:schemeClr val="bg1">
                    <a:lumMod val="50000"/>
                  </a:schemeClr>
                </a:solidFill>
                <a:latin typeface="Arial" panose="020B0604020202020204"/>
                <a:ea typeface="微软雅黑" panose="020B0503020204020204" pitchFamily="34" charset="-122"/>
              </a:rPr>
              <a:t>B4</a:t>
            </a:r>
            <a:r>
              <a:rPr lang="zh-CN" altLang="en-US" sz="1000" dirty="0">
                <a:solidFill>
                  <a:schemeClr val="bg1">
                    <a:lumMod val="50000"/>
                  </a:schemeClr>
                </a:solidFill>
                <a:latin typeface="Arial" panose="020B0604020202020204"/>
                <a:ea typeface="微软雅黑" panose="020B0503020204020204" pitchFamily="34" charset="-122"/>
              </a:rPr>
              <a:t>栋</a:t>
            </a:r>
            <a:r>
              <a:rPr lang="en-US" altLang="zh-CN" sz="1000" dirty="0">
                <a:solidFill>
                  <a:schemeClr val="bg1">
                    <a:lumMod val="50000"/>
                  </a:schemeClr>
                </a:solidFill>
                <a:latin typeface="Arial" panose="020B0604020202020204"/>
                <a:ea typeface="微软雅黑" panose="020B0503020204020204" pitchFamily="34" charset="-122"/>
              </a:rPr>
              <a:t>106</a:t>
            </a:r>
            <a:r>
              <a:rPr lang="zh-CN" altLang="en-US" sz="1000" dirty="0">
                <a:solidFill>
                  <a:schemeClr val="bg1">
                    <a:lumMod val="50000"/>
                  </a:schemeClr>
                </a:solidFill>
                <a:latin typeface="Arial" panose="020B0604020202020204"/>
                <a:ea typeface="微软雅黑" panose="020B0503020204020204" pitchFamily="34" charset="-122"/>
              </a:rPr>
              <a:t>、</a:t>
            </a:r>
            <a:r>
              <a:rPr lang="en-US" altLang="zh-CN" sz="1000" dirty="0">
                <a:solidFill>
                  <a:schemeClr val="bg1">
                    <a:lumMod val="50000"/>
                  </a:schemeClr>
                </a:solidFill>
                <a:latin typeface="Arial" panose="020B0604020202020204"/>
                <a:ea typeface="微软雅黑" panose="020B0503020204020204" pitchFamily="34" charset="-122"/>
              </a:rPr>
              <a:t>109</a:t>
            </a:r>
            <a:r>
              <a:rPr lang="zh-CN" altLang="en-US" sz="1000" dirty="0">
                <a:solidFill>
                  <a:schemeClr val="bg1">
                    <a:lumMod val="50000"/>
                  </a:schemeClr>
                </a:solidFill>
                <a:latin typeface="Arial" panose="020B0604020202020204"/>
                <a:ea typeface="微软雅黑" panose="020B0503020204020204" pitchFamily="34" charset="-122"/>
              </a:rPr>
              <a:t>号</a:t>
            </a:r>
            <a:endParaRPr sz="1000" dirty="0">
              <a:solidFill>
                <a:schemeClr val="bg1">
                  <a:lumMod val="50000"/>
                </a:schemeClr>
              </a:solidFill>
              <a:latin typeface="Arial" panose="020B0604020202020204"/>
              <a:ea typeface="微软雅黑" panose="020B0503020204020204" pitchFamily="34" charset="-122"/>
            </a:endParaRPr>
          </a:p>
        </p:txBody>
      </p:sp>
      <p:pic>
        <p:nvPicPr>
          <p:cNvPr id="11" name="图片 10"/>
          <p:cNvPicPr>
            <a:picLocks noChangeAspect="1"/>
          </p:cNvPicPr>
          <p:nvPr>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4972992" y="2026160"/>
            <a:ext cx="2240016" cy="716805"/>
          </a:xfrm>
          <a:prstGeom prst="rect">
            <a:avLst/>
          </a:prstGeom>
        </p:spPr>
      </p:pic>
      <p:grpSp>
        <p:nvGrpSpPr>
          <p:cNvPr id="14" name="组合 13">
            <a:extLst>
              <a:ext uri="{FF2B5EF4-FFF2-40B4-BE49-F238E27FC236}">
                <a16:creationId xmlns:a16="http://schemas.microsoft.com/office/drawing/2014/main" id="{76111766-7F00-4AF2-86AB-BCAE321C0B5F}"/>
              </a:ext>
            </a:extLst>
          </p:cNvPr>
          <p:cNvGrpSpPr/>
          <p:nvPr/>
        </p:nvGrpSpPr>
        <p:grpSpPr>
          <a:xfrm>
            <a:off x="233097" y="5938562"/>
            <a:ext cx="1781314" cy="854905"/>
            <a:chOff x="233097" y="5938562"/>
            <a:chExt cx="1781314" cy="854905"/>
          </a:xfrm>
        </p:grpSpPr>
        <p:pic>
          <p:nvPicPr>
            <p:cNvPr id="3" name="图片 2">
              <a:extLst>
                <a:ext uri="{FF2B5EF4-FFF2-40B4-BE49-F238E27FC236}">
                  <a16:creationId xmlns:a16="http://schemas.microsoft.com/office/drawing/2014/main" id="{194781CD-1979-4147-9BB4-946D466A82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3097" y="5938562"/>
              <a:ext cx="854905" cy="854905"/>
            </a:xfrm>
            <a:prstGeom prst="rect">
              <a:avLst/>
            </a:prstGeom>
          </p:spPr>
        </p:pic>
        <p:pic>
          <p:nvPicPr>
            <p:cNvPr id="13" name="图片 12">
              <a:extLst>
                <a:ext uri="{FF2B5EF4-FFF2-40B4-BE49-F238E27FC236}">
                  <a16:creationId xmlns:a16="http://schemas.microsoft.com/office/drawing/2014/main" id="{F1AFF70D-D25F-41B2-8CA9-BE36CE78897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9506" y="5938562"/>
              <a:ext cx="854905" cy="854905"/>
            </a:xfrm>
            <a:prstGeom prst="rect">
              <a:avLst/>
            </a:prstGeom>
          </p:spPr>
        </p:pic>
      </p:grpSp>
    </p:spTree>
    <p:extLst>
      <p:ext uri="{BB962C8B-B14F-4D97-AF65-F5344CB8AC3E}">
        <p14:creationId xmlns:p14="http://schemas.microsoft.com/office/powerpoint/2010/main" val="33279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mph" presetSubtype="2" fill="hold" grpId="0" nodeType="afterEffect">
                                  <p:stCondLst>
                                    <p:cond delay="200"/>
                                  </p:stCondLst>
                                  <p:childTnLst>
                                    <p:anim to="1.5" calcmode="lin" valueType="num">
                                      <p:cBhvr override="childStyle">
                                        <p:cTn id="6" dur="20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p:blipFill>
        <p:spPr>
          <a:xfrm>
            <a:off x="3037053" y="977710"/>
            <a:ext cx="7847810" cy="4902580"/>
          </a:xfrm>
          <a:prstGeom prst="rect">
            <a:avLst/>
          </a:prstGeom>
        </p:spPr>
      </p:pic>
      <p:sp>
        <p:nvSpPr>
          <p:cNvPr id="3" name="副标题 2"/>
          <p:cNvSpPr>
            <a:spLocks noGrp="1"/>
          </p:cNvSpPr>
          <p:nvPr>
            <p:ph type="subTitle" idx="1"/>
          </p:nvPr>
        </p:nvSpPr>
        <p:spPr>
          <a:xfrm>
            <a:off x="4017818" y="271181"/>
            <a:ext cx="6176155" cy="589794"/>
          </a:xfrm>
          <a:ln>
            <a:solidFill>
              <a:schemeClr val="accent1"/>
            </a:solidFill>
          </a:ln>
        </p:spPr>
        <p:txBody>
          <a:bodyPr>
            <a:normAutofit/>
          </a:bodyPr>
          <a:lstStyle/>
          <a:p>
            <a:pPr algn="l"/>
            <a:r>
              <a:rPr lang="en-US" altLang="zh-CN" sz="1100" dirty="0">
                <a:solidFill>
                  <a:schemeClr val="bg2"/>
                </a:solidFill>
                <a:latin typeface="微软雅黑" panose="020B0503020204020204" pitchFamily="34" charset="-122"/>
                <a:ea typeface="微软雅黑" panose="020B0503020204020204" pitchFamily="34" charset="-122"/>
              </a:rPr>
              <a:t>Open Multiview Pro, copy or enter the link into a web browser, or use a mobile device (tablet, iPad) to scan the QR code to access the Multiview Pro client. (The default login username and password are: admin/admin)</a:t>
            </a:r>
            <a:endParaRPr lang="zh-CN" altLang="zh-CN" sz="1100" dirty="0">
              <a:solidFill>
                <a:schemeClr val="bg2"/>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17" name="矩形 16"/>
          <p:cNvSpPr/>
          <p:nvPr/>
        </p:nvSpPr>
        <p:spPr>
          <a:xfrm>
            <a:off x="7642860" y="4963887"/>
            <a:ext cx="944687" cy="38952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副标题 1"/>
          <p:cNvSpPr txBox="1">
            <a:spLocks/>
          </p:cNvSpPr>
          <p:nvPr/>
        </p:nvSpPr>
        <p:spPr>
          <a:xfrm>
            <a:off x="10538671" y="173654"/>
            <a:ext cx="1592619" cy="35469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zh-CN" altLang="en-US" sz="2000" dirty="0">
              <a:solidFill>
                <a:schemeClr val="bg1">
                  <a:lumMod val="95000"/>
                </a:schemeClr>
              </a:solidFill>
            </a:endParaRPr>
          </a:p>
        </p:txBody>
      </p:sp>
      <p:sp>
        <p:nvSpPr>
          <p:cNvPr id="13"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sp>
        <p:nvSpPr>
          <p:cNvPr id="20" name="副标题 2">
            <a:extLst>
              <a:ext uri="{FF2B5EF4-FFF2-40B4-BE49-F238E27FC236}">
                <a16:creationId xmlns:a16="http://schemas.microsoft.com/office/drawing/2014/main" id="{77DB390B-F0EA-6DAB-4BB5-0DBB78871E45}"/>
              </a:ext>
            </a:extLst>
          </p:cNvPr>
          <p:cNvSpPr txBox="1">
            <a:spLocks/>
          </p:cNvSpPr>
          <p:nvPr/>
        </p:nvSpPr>
        <p:spPr>
          <a:xfrm>
            <a:off x="242289" y="860977"/>
            <a:ext cx="2585205" cy="354691"/>
          </a:xfrm>
          <a:prstGeom prst="rect">
            <a:avLst/>
          </a:prstGeom>
          <a:ln>
            <a:solidFill>
              <a:schemeClr val="accent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1100" dirty="0">
                <a:solidFill>
                  <a:schemeClr val="bg2"/>
                </a:solidFill>
                <a:latin typeface="微软雅黑" panose="020B0503020204020204" pitchFamily="34" charset="-122"/>
                <a:ea typeface="微软雅黑" panose="020B0503020204020204" pitchFamily="34" charset="-122"/>
              </a:rPr>
              <a:t>In the settings, you can modify the NDI hostname and login port.</a:t>
            </a:r>
            <a:endParaRPr lang="zh-CN" altLang="zh-CN" sz="1100" dirty="0">
              <a:solidFill>
                <a:schemeClr val="bg2"/>
              </a:solidFill>
              <a:latin typeface="微软雅黑" panose="020B0503020204020204" pitchFamily="34" charset="-122"/>
              <a:ea typeface="微软雅黑" panose="020B0503020204020204" pitchFamily="34" charset="-122"/>
            </a:endParaRPr>
          </a:p>
        </p:txBody>
      </p:sp>
      <p:pic>
        <p:nvPicPr>
          <p:cNvPr id="22" name="图片 21">
            <a:extLst>
              <a:ext uri="{FF2B5EF4-FFF2-40B4-BE49-F238E27FC236}">
                <a16:creationId xmlns:a16="http://schemas.microsoft.com/office/drawing/2014/main" id="{4EC198BD-0B53-DEDC-4BC3-EBA9A94517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7656" y="1357313"/>
            <a:ext cx="2679838" cy="1721166"/>
          </a:xfrm>
          <a:prstGeom prst="rect">
            <a:avLst/>
          </a:prstGeom>
        </p:spPr>
      </p:pic>
      <p:cxnSp>
        <p:nvCxnSpPr>
          <p:cNvPr id="2" name="连接符: 肘形 1">
            <a:extLst>
              <a:ext uri="{FF2B5EF4-FFF2-40B4-BE49-F238E27FC236}">
                <a16:creationId xmlns:a16="http://schemas.microsoft.com/office/drawing/2014/main" id="{07B4FD91-3D36-EA45-E9C4-E5548EC3981E}"/>
              </a:ext>
            </a:extLst>
          </p:cNvPr>
          <p:cNvCxnSpPr>
            <a:cxnSpLocks/>
            <a:endCxn id="3" idx="3"/>
          </p:cNvCxnSpPr>
          <p:nvPr/>
        </p:nvCxnSpPr>
        <p:spPr>
          <a:xfrm rot="5400000" flipH="1" flipV="1">
            <a:off x="7151269" y="2115944"/>
            <a:ext cx="4592570" cy="1492838"/>
          </a:xfrm>
          <a:prstGeom prst="bentConnector4">
            <a:avLst>
              <a:gd name="adj1" fmla="val 195"/>
              <a:gd name="adj2" fmla="val 204982"/>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2FDCBE2C-1B5F-E0D6-767E-79B07A403EAC}"/>
              </a:ext>
            </a:extLst>
          </p:cNvPr>
          <p:cNvCxnSpPr>
            <a:cxnSpLocks/>
          </p:cNvCxnSpPr>
          <p:nvPr/>
        </p:nvCxnSpPr>
        <p:spPr>
          <a:xfrm flipH="1">
            <a:off x="2827494" y="2392680"/>
            <a:ext cx="694447" cy="0"/>
          </a:xfrm>
          <a:prstGeom prst="straightConnector1">
            <a:avLst/>
          </a:prstGeom>
          <a:ln w="15875">
            <a:headEnd type="ova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26"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pic>
        <p:nvPicPr>
          <p:cNvPr id="3" name="图片 2">
            <a:extLst>
              <a:ext uri="{FF2B5EF4-FFF2-40B4-BE49-F238E27FC236}">
                <a16:creationId xmlns:a16="http://schemas.microsoft.com/office/drawing/2014/main" id="{ECED6B4B-A86B-6ED7-740D-6066D061D8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304" y="1237246"/>
            <a:ext cx="7941289" cy="5007684"/>
          </a:xfrm>
          <a:prstGeom prst="rect">
            <a:avLst/>
          </a:prstGeom>
        </p:spPr>
      </p:pic>
      <p:pic>
        <p:nvPicPr>
          <p:cNvPr id="7" name="图片 6">
            <a:extLst>
              <a:ext uri="{FF2B5EF4-FFF2-40B4-BE49-F238E27FC236}">
                <a16:creationId xmlns:a16="http://schemas.microsoft.com/office/drawing/2014/main" id="{9652F990-69D4-4B09-979A-B8E8E8F98A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1057" y="1118818"/>
            <a:ext cx="3955884" cy="2050130"/>
          </a:xfrm>
          <a:prstGeom prst="rect">
            <a:avLst/>
          </a:prstGeom>
        </p:spPr>
      </p:pic>
      <p:pic>
        <p:nvPicPr>
          <p:cNvPr id="9" name="图片 8">
            <a:extLst>
              <a:ext uri="{FF2B5EF4-FFF2-40B4-BE49-F238E27FC236}">
                <a16:creationId xmlns:a16="http://schemas.microsoft.com/office/drawing/2014/main" id="{54710D3F-1732-126D-401C-C1882CE6D2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40230" y="4224350"/>
            <a:ext cx="3977541" cy="1657308"/>
          </a:xfrm>
          <a:prstGeom prst="rect">
            <a:avLst/>
          </a:prstGeom>
        </p:spPr>
      </p:pic>
      <p:sp>
        <p:nvSpPr>
          <p:cNvPr id="10" name="副标题 2">
            <a:extLst>
              <a:ext uri="{FF2B5EF4-FFF2-40B4-BE49-F238E27FC236}">
                <a16:creationId xmlns:a16="http://schemas.microsoft.com/office/drawing/2014/main" id="{B8796BE3-9783-63F0-1A7A-9E4D3D54105D}"/>
              </a:ext>
            </a:extLst>
          </p:cNvPr>
          <p:cNvSpPr>
            <a:spLocks noGrp="1"/>
          </p:cNvSpPr>
          <p:nvPr>
            <p:ph type="subTitle" idx="1"/>
          </p:nvPr>
        </p:nvSpPr>
        <p:spPr>
          <a:xfrm>
            <a:off x="1772614" y="354692"/>
            <a:ext cx="8646772" cy="570466"/>
          </a:xfrm>
          <a:ln>
            <a:solidFill>
              <a:schemeClr val="accent1"/>
            </a:solidFill>
          </a:ln>
        </p:spPr>
        <p:txBody>
          <a:bodyPr>
            <a:noAutofit/>
          </a:bodyPr>
          <a:lstStyle/>
          <a:p>
            <a:pPr algn="l"/>
            <a:r>
              <a:rPr lang="en-US" altLang="zh-CN" sz="1100" dirty="0">
                <a:solidFill>
                  <a:schemeClr val="bg2"/>
                </a:solidFill>
                <a:latin typeface="+mn-ea"/>
              </a:rPr>
              <a:t>After logging in on the web, you first need to create a project. The project supports a maximum resolution of 3840x2160 and also allows for custom resolutions. Once the project is created, you need to add a layout. The interface will display several common split-screen modes by default, which you can choose to switch between. It supports up to 20 split screens.</a:t>
            </a:r>
            <a:endParaRPr lang="zh-CN" altLang="zh-CN" sz="1100" dirty="0">
              <a:solidFill>
                <a:schemeClr val="bg2"/>
              </a:solidFill>
              <a:latin typeface="+mn-ea"/>
            </a:endParaRPr>
          </a:p>
        </p:txBody>
      </p:sp>
      <p:cxnSp>
        <p:nvCxnSpPr>
          <p:cNvPr id="2" name="连接符: 肘形 1">
            <a:extLst>
              <a:ext uri="{FF2B5EF4-FFF2-40B4-BE49-F238E27FC236}">
                <a16:creationId xmlns:a16="http://schemas.microsoft.com/office/drawing/2014/main" id="{600695FC-4E25-61F2-BF06-C348315F1305}"/>
              </a:ext>
            </a:extLst>
          </p:cNvPr>
          <p:cNvCxnSpPr>
            <a:cxnSpLocks/>
          </p:cNvCxnSpPr>
          <p:nvPr/>
        </p:nvCxnSpPr>
        <p:spPr>
          <a:xfrm flipV="1">
            <a:off x="4073949" y="2403566"/>
            <a:ext cx="2766282" cy="1959429"/>
          </a:xfrm>
          <a:prstGeom prst="bentConnector3">
            <a:avLst>
              <a:gd name="adj1" fmla="val -94"/>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D0071158-49B9-F6B2-8D9A-D8447C4259ED}"/>
              </a:ext>
            </a:extLst>
          </p:cNvPr>
          <p:cNvCxnSpPr>
            <a:cxnSpLocks/>
          </p:cNvCxnSpPr>
          <p:nvPr/>
        </p:nvCxnSpPr>
        <p:spPr>
          <a:xfrm>
            <a:off x="8828998" y="3168948"/>
            <a:ext cx="1" cy="1004218"/>
          </a:xfrm>
          <a:prstGeom prst="straightConnector1">
            <a:avLst/>
          </a:prstGeom>
          <a:ln w="15875">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246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21"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pic>
        <p:nvPicPr>
          <p:cNvPr id="9" name="图片 8">
            <a:extLst>
              <a:ext uri="{FF2B5EF4-FFF2-40B4-BE49-F238E27FC236}">
                <a16:creationId xmlns:a16="http://schemas.microsoft.com/office/drawing/2014/main" id="{905D6805-567C-5730-69A5-185072D50E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0000" y="1231118"/>
            <a:ext cx="11160000" cy="4840912"/>
          </a:xfrm>
          <a:prstGeom prst="rect">
            <a:avLst/>
          </a:prstGeom>
        </p:spPr>
      </p:pic>
      <p:cxnSp>
        <p:nvCxnSpPr>
          <p:cNvPr id="11" name="直接箭头连接符 10">
            <a:extLst>
              <a:ext uri="{FF2B5EF4-FFF2-40B4-BE49-F238E27FC236}">
                <a16:creationId xmlns:a16="http://schemas.microsoft.com/office/drawing/2014/main" id="{EC05DBB3-5D31-3BEA-6DEA-8B35B5D99A6D}"/>
              </a:ext>
            </a:extLst>
          </p:cNvPr>
          <p:cNvCxnSpPr>
            <a:cxnSpLocks/>
            <a:endCxn id="28" idx="2"/>
          </p:cNvCxnSpPr>
          <p:nvPr/>
        </p:nvCxnSpPr>
        <p:spPr>
          <a:xfrm flipV="1">
            <a:off x="6419652" y="1043988"/>
            <a:ext cx="0" cy="1327061"/>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 name="连接符: 肘形 12">
            <a:extLst>
              <a:ext uri="{FF2B5EF4-FFF2-40B4-BE49-F238E27FC236}">
                <a16:creationId xmlns:a16="http://schemas.microsoft.com/office/drawing/2014/main" id="{A439C182-8336-8485-5D04-E40CEA1FAD9D}"/>
              </a:ext>
            </a:extLst>
          </p:cNvPr>
          <p:cNvCxnSpPr>
            <a:cxnSpLocks/>
          </p:cNvCxnSpPr>
          <p:nvPr/>
        </p:nvCxnSpPr>
        <p:spPr>
          <a:xfrm rot="16200000" flipV="1">
            <a:off x="1375994" y="1305165"/>
            <a:ext cx="1458131" cy="504892"/>
          </a:xfrm>
          <a:prstGeom prst="bentConnector4">
            <a:avLst>
              <a:gd name="adj1" fmla="val 340"/>
              <a:gd name="adj2" fmla="val 423377"/>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D5510F61-6E8B-7FF6-B93E-972E4DEAC9C4}"/>
              </a:ext>
            </a:extLst>
          </p:cNvPr>
          <p:cNvSpPr txBox="1"/>
          <p:nvPr/>
        </p:nvSpPr>
        <p:spPr>
          <a:xfrm>
            <a:off x="1852613" y="613101"/>
            <a:ext cx="2533033" cy="430887"/>
          </a:xfrm>
          <a:prstGeom prst="rect">
            <a:avLst/>
          </a:prstGeom>
          <a:noFill/>
          <a:ln>
            <a:solidFill>
              <a:schemeClr val="accent1"/>
            </a:solidFill>
          </a:ln>
        </p:spPr>
        <p:txBody>
          <a:bodyPr wrap="square">
            <a:spAutoFit/>
          </a:bodyPr>
          <a:lstStyle/>
          <a:p>
            <a:r>
              <a:rPr lang="en-US" altLang="zh-CN" sz="1100" dirty="0">
                <a:solidFill>
                  <a:schemeClr val="bg2"/>
                </a:solidFill>
                <a:latin typeface="微软雅黑" panose="020B0503020204020204" pitchFamily="34" charset="-122"/>
                <a:ea typeface="微软雅黑" panose="020B0503020204020204" pitchFamily="34" charset="-122"/>
              </a:rPr>
              <a:t>Display information such as video source name, resolution, etc.</a:t>
            </a:r>
            <a:endParaRPr lang="zh-CN" altLang="en-US" sz="11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CADF5C48-69D7-57F3-C475-3288574055CB}"/>
              </a:ext>
            </a:extLst>
          </p:cNvPr>
          <p:cNvSpPr txBox="1"/>
          <p:nvPr/>
        </p:nvSpPr>
        <p:spPr>
          <a:xfrm>
            <a:off x="8899884" y="613101"/>
            <a:ext cx="2922307" cy="430887"/>
          </a:xfrm>
          <a:prstGeom prst="rect">
            <a:avLst/>
          </a:prstGeom>
          <a:noFill/>
          <a:ln>
            <a:solidFill>
              <a:schemeClr val="accent1"/>
            </a:solidFill>
          </a:ln>
        </p:spPr>
        <p:txBody>
          <a:bodyPr wrap="square">
            <a:spAutoFit/>
          </a:bodyPr>
          <a:lstStyle/>
          <a:p>
            <a:r>
              <a:rPr lang="en-US" altLang="zh-CN" sz="1100" kern="100" dirty="0">
                <a:solidFill>
                  <a:schemeClr val="bg1"/>
                </a:solidFill>
                <a:effectLst/>
                <a:latin typeface="等线" panose="02010600030101010101" pitchFamily="2" charset="-122"/>
                <a:ea typeface="微软雅黑" panose="020B0503020204020204" pitchFamily="34" charset="-122"/>
                <a:cs typeface="Times New Roman" panose="02020603050405020304" pitchFamily="18" charset="0"/>
              </a:rPr>
              <a:t>Video source list - Automatically discover NDI sources within the same local network.</a:t>
            </a:r>
            <a:endParaRPr lang="zh-CN" altLang="en-US" sz="1100" dirty="0">
              <a:latin typeface="微软雅黑" panose="020B0503020204020204" pitchFamily="34" charset="-122"/>
              <a:ea typeface="微软雅黑" panose="020B0503020204020204" pitchFamily="34" charset="-122"/>
            </a:endParaRPr>
          </a:p>
        </p:txBody>
      </p:sp>
      <p:cxnSp>
        <p:nvCxnSpPr>
          <p:cNvPr id="26" name="直接箭头连接符 25">
            <a:extLst>
              <a:ext uri="{FF2B5EF4-FFF2-40B4-BE49-F238E27FC236}">
                <a16:creationId xmlns:a16="http://schemas.microsoft.com/office/drawing/2014/main" id="{7FDA6F83-6460-7965-E115-864C2560AAF0}"/>
              </a:ext>
            </a:extLst>
          </p:cNvPr>
          <p:cNvCxnSpPr>
            <a:cxnSpLocks/>
          </p:cNvCxnSpPr>
          <p:nvPr/>
        </p:nvCxnSpPr>
        <p:spPr>
          <a:xfrm flipV="1">
            <a:off x="10848975" y="986881"/>
            <a:ext cx="0" cy="1626310"/>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86F3BAA4-CEC8-BC6C-3BDF-8598548C29DD}"/>
              </a:ext>
            </a:extLst>
          </p:cNvPr>
          <p:cNvSpPr txBox="1"/>
          <p:nvPr/>
        </p:nvSpPr>
        <p:spPr>
          <a:xfrm>
            <a:off x="4512271" y="613101"/>
            <a:ext cx="3814761" cy="430887"/>
          </a:xfrm>
          <a:prstGeom prst="rect">
            <a:avLst/>
          </a:prstGeom>
          <a:noFill/>
          <a:ln>
            <a:solidFill>
              <a:schemeClr val="accent1"/>
            </a:solidFill>
          </a:ln>
        </p:spPr>
        <p:txBody>
          <a:bodyPr wrap="square">
            <a:spAutoFit/>
          </a:bodyPr>
          <a:lstStyle/>
          <a:p>
            <a:r>
              <a:rPr lang="en-US" altLang="zh-CN" sz="1100" kern="100" dirty="0">
                <a:solidFill>
                  <a:schemeClr val="bg1"/>
                </a:solidFill>
                <a:effectLst/>
                <a:latin typeface="等线" panose="02010600030101010101" pitchFamily="2" charset="-122"/>
                <a:ea typeface="微软雅黑" panose="020B0503020204020204" pitchFamily="34" charset="-122"/>
                <a:cs typeface="Times New Roman" panose="02020603050405020304" pitchFamily="18" charset="0"/>
              </a:rPr>
              <a:t>After discovering the video source, drag it into the layout window for playback monitoring.</a:t>
            </a:r>
            <a:endParaRPr lang="zh-CN" altLang="zh-CN" sz="11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50388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5951037" y="280995"/>
            <a:ext cx="4337330" cy="363758"/>
          </a:xfrm>
          <a:ln>
            <a:solidFill>
              <a:schemeClr val="accent1"/>
            </a:solidFill>
          </a:ln>
        </p:spPr>
        <p:txBody>
          <a:bodyPr>
            <a:normAutofit lnSpcReduction="10000"/>
          </a:bodyPr>
          <a:lstStyle/>
          <a:p>
            <a:r>
              <a:rPr lang="en-US" altLang="zh-CN" sz="1100" dirty="0">
                <a:solidFill>
                  <a:schemeClr val="bg1">
                    <a:lumMod val="85000"/>
                  </a:schemeClr>
                </a:solidFill>
                <a:latin typeface="+mn-ea"/>
              </a:rPr>
              <a:t>Create a new window</a:t>
            </a:r>
            <a:r>
              <a:rPr lang="zh-CN" altLang="en-US" sz="1100" dirty="0">
                <a:solidFill>
                  <a:schemeClr val="bg1">
                    <a:lumMod val="85000"/>
                  </a:schemeClr>
                </a:solidFill>
                <a:latin typeface="+mn-ea"/>
              </a:rPr>
              <a:t>，</a:t>
            </a:r>
            <a:r>
              <a:rPr lang="en-US" altLang="zh-CN" sz="1100" dirty="0">
                <a:solidFill>
                  <a:schemeClr val="bg1">
                    <a:lumMod val="85000"/>
                  </a:schemeClr>
                </a:solidFill>
                <a:latin typeface="+mn-ea"/>
              </a:rPr>
              <a:t> the name can be customized and supports setting a number range and frame rate.</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7"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pic>
        <p:nvPicPr>
          <p:cNvPr id="9" name="图片 8">
            <a:extLst>
              <a:ext uri="{FF2B5EF4-FFF2-40B4-BE49-F238E27FC236}">
                <a16:creationId xmlns:a16="http://schemas.microsoft.com/office/drawing/2014/main" id="{4357910F-3C7B-96B5-1F80-69EC702F42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5248" y="1031815"/>
            <a:ext cx="10764687" cy="4669435"/>
          </a:xfrm>
          <a:prstGeom prst="rect">
            <a:avLst/>
          </a:prstGeom>
        </p:spPr>
      </p:pic>
      <p:sp>
        <p:nvSpPr>
          <p:cNvPr id="29" name="副标题 2">
            <a:extLst>
              <a:ext uri="{FF2B5EF4-FFF2-40B4-BE49-F238E27FC236}">
                <a16:creationId xmlns:a16="http://schemas.microsoft.com/office/drawing/2014/main" id="{DD174077-CA56-DB39-C73A-50DAA0B608CA}"/>
              </a:ext>
            </a:extLst>
          </p:cNvPr>
          <p:cNvSpPr txBox="1">
            <a:spLocks/>
          </p:cNvSpPr>
          <p:nvPr/>
        </p:nvSpPr>
        <p:spPr>
          <a:xfrm>
            <a:off x="1582207" y="279657"/>
            <a:ext cx="3449160" cy="417195"/>
          </a:xfrm>
          <a:prstGeom prst="rect">
            <a:avLst/>
          </a:prstGeom>
          <a:ln>
            <a:solidFill>
              <a:schemeClr val="accent1"/>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sz="1100" dirty="0">
                <a:solidFill>
                  <a:schemeClr val="bg1">
                    <a:lumMod val="85000"/>
                  </a:schemeClr>
                </a:solidFill>
                <a:latin typeface="+mn-ea"/>
              </a:rPr>
              <a:t>Add a new production, with the ability to customize the name and set the resolution and frame rate for PVW and PGM.</a:t>
            </a:r>
          </a:p>
        </p:txBody>
      </p:sp>
      <p:sp>
        <p:nvSpPr>
          <p:cNvPr id="38" name="副标题 2">
            <a:extLst>
              <a:ext uri="{FF2B5EF4-FFF2-40B4-BE49-F238E27FC236}">
                <a16:creationId xmlns:a16="http://schemas.microsoft.com/office/drawing/2014/main" id="{0211B17A-BCD4-5DBE-1EF8-93E20FF8840E}"/>
              </a:ext>
            </a:extLst>
          </p:cNvPr>
          <p:cNvSpPr txBox="1">
            <a:spLocks/>
          </p:cNvSpPr>
          <p:nvPr/>
        </p:nvSpPr>
        <p:spPr>
          <a:xfrm>
            <a:off x="1" y="1031815"/>
            <a:ext cx="1345248" cy="438749"/>
          </a:xfrm>
          <a:prstGeom prst="rect">
            <a:avLst/>
          </a:prstGeom>
          <a:ln>
            <a:solidFill>
              <a:schemeClr val="accent1"/>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1100" dirty="0">
                <a:solidFill>
                  <a:schemeClr val="bg1">
                    <a:lumMod val="85000"/>
                  </a:schemeClr>
                </a:solidFill>
                <a:latin typeface="+mn-ea"/>
              </a:rPr>
              <a:t>Modify properties, rename, and perform other operations on the current production.</a:t>
            </a:r>
          </a:p>
        </p:txBody>
      </p:sp>
      <p:cxnSp>
        <p:nvCxnSpPr>
          <p:cNvPr id="15" name="连接符: 肘形 14">
            <a:extLst>
              <a:ext uri="{FF2B5EF4-FFF2-40B4-BE49-F238E27FC236}">
                <a16:creationId xmlns:a16="http://schemas.microsoft.com/office/drawing/2014/main" id="{D69581E5-74BE-15B7-030D-C21AA574BAD5}"/>
              </a:ext>
            </a:extLst>
          </p:cNvPr>
          <p:cNvCxnSpPr>
            <a:cxnSpLocks/>
            <a:endCxn id="3" idx="2"/>
          </p:cNvCxnSpPr>
          <p:nvPr/>
        </p:nvCxnSpPr>
        <p:spPr>
          <a:xfrm flipV="1">
            <a:off x="4095299" y="644753"/>
            <a:ext cx="4024403" cy="849991"/>
          </a:xfrm>
          <a:prstGeom prst="bentConnector2">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9" name="连接符: 肘形 18">
            <a:extLst>
              <a:ext uri="{FF2B5EF4-FFF2-40B4-BE49-F238E27FC236}">
                <a16:creationId xmlns:a16="http://schemas.microsoft.com/office/drawing/2014/main" id="{E79AA35B-39BB-9A8B-C0C8-FFD745E3F5B3}"/>
              </a:ext>
            </a:extLst>
          </p:cNvPr>
          <p:cNvCxnSpPr>
            <a:cxnSpLocks/>
            <a:endCxn id="38" idx="2"/>
          </p:cNvCxnSpPr>
          <p:nvPr/>
        </p:nvCxnSpPr>
        <p:spPr>
          <a:xfrm rot="10800000">
            <a:off x="672626" y="1470565"/>
            <a:ext cx="2290383" cy="444917"/>
          </a:xfrm>
          <a:prstGeom prst="bentConnector2">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CF67E0EC-917E-DC02-4B81-1FADE3A81840}"/>
              </a:ext>
            </a:extLst>
          </p:cNvPr>
          <p:cNvCxnSpPr>
            <a:cxnSpLocks/>
          </p:cNvCxnSpPr>
          <p:nvPr/>
        </p:nvCxnSpPr>
        <p:spPr>
          <a:xfrm flipV="1">
            <a:off x="2571971" y="643416"/>
            <a:ext cx="0" cy="425997"/>
          </a:xfrm>
          <a:prstGeom prst="straightConnector1">
            <a:avLst/>
          </a:prstGeom>
          <a:ln w="15875">
            <a:headEnd type="oval"/>
            <a:tailEnd type="triangle"/>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6C0BCFFF-3AEB-4C94-F7FD-4A72C138C104}"/>
              </a:ext>
            </a:extLst>
          </p:cNvPr>
          <p:cNvPicPr>
            <a:picLocks noChangeAspect="1"/>
          </p:cNvPicPr>
          <p:nvPr/>
        </p:nvPicPr>
        <p:blipFill>
          <a:blip r:embed="rId4"/>
          <a:stretch>
            <a:fillRect/>
          </a:stretch>
        </p:blipFill>
        <p:spPr>
          <a:xfrm>
            <a:off x="5149346" y="2649936"/>
            <a:ext cx="2669812" cy="19593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8"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pic>
        <p:nvPicPr>
          <p:cNvPr id="6" name="图片 5">
            <a:extLst>
              <a:ext uri="{FF2B5EF4-FFF2-40B4-BE49-F238E27FC236}">
                <a16:creationId xmlns:a16="http://schemas.microsoft.com/office/drawing/2014/main" id="{FAE66541-53DB-6AD1-0080-71CAAD6B31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6000" y="1351128"/>
            <a:ext cx="11160000" cy="4840912"/>
          </a:xfrm>
          <a:prstGeom prst="rect">
            <a:avLst/>
          </a:prstGeom>
        </p:spPr>
      </p:pic>
      <p:sp>
        <p:nvSpPr>
          <p:cNvPr id="3" name="副标题 2"/>
          <p:cNvSpPr>
            <a:spLocks noGrp="1"/>
          </p:cNvSpPr>
          <p:nvPr>
            <p:ph type="subTitle" idx="1"/>
          </p:nvPr>
        </p:nvSpPr>
        <p:spPr>
          <a:xfrm>
            <a:off x="1599500" y="665959"/>
            <a:ext cx="4270297" cy="373899"/>
          </a:xfrm>
          <a:ln>
            <a:solidFill>
              <a:schemeClr val="accent1"/>
            </a:solidFill>
          </a:ln>
        </p:spPr>
        <p:txBody>
          <a:bodyPr>
            <a:normAutofit lnSpcReduction="10000"/>
          </a:bodyPr>
          <a:lstStyle/>
          <a:p>
            <a:pPr algn="just"/>
            <a:r>
              <a:rPr lang="en-US" altLang="zh-CN" sz="1100" kern="100" dirty="0">
                <a:solidFill>
                  <a:schemeClr val="bg1"/>
                </a:solidFill>
                <a:effectLst/>
                <a:latin typeface="+mn-ea"/>
                <a:cs typeface="Times New Roman" panose="02020603050405020304" pitchFamily="18" charset="0"/>
              </a:rPr>
              <a:t>After adding a new layout in the software, you can use the desired layout from the list.</a:t>
            </a:r>
            <a:endParaRPr lang="en-US" altLang="zh-CN" sz="600" dirty="0">
              <a:solidFill>
                <a:schemeClr val="bg1">
                  <a:lumMod val="85000"/>
                </a:schemeClr>
              </a:solidFill>
            </a:endParaRPr>
          </a:p>
        </p:txBody>
      </p:sp>
      <p:sp>
        <p:nvSpPr>
          <p:cNvPr id="9" name="文本框 8">
            <a:extLst>
              <a:ext uri="{FF2B5EF4-FFF2-40B4-BE49-F238E27FC236}">
                <a16:creationId xmlns:a16="http://schemas.microsoft.com/office/drawing/2014/main" id="{B4E4BF74-0A0D-BD36-EF8C-AD30A85528D0}"/>
              </a:ext>
            </a:extLst>
          </p:cNvPr>
          <p:cNvSpPr txBox="1"/>
          <p:nvPr/>
        </p:nvSpPr>
        <p:spPr>
          <a:xfrm>
            <a:off x="7360696" y="394366"/>
            <a:ext cx="3933719" cy="769441"/>
          </a:xfrm>
          <a:prstGeom prst="rect">
            <a:avLst/>
          </a:prstGeom>
          <a:noFill/>
          <a:ln>
            <a:solidFill>
              <a:schemeClr val="accent1"/>
            </a:solidFill>
          </a:ln>
        </p:spPr>
        <p:txBody>
          <a:bodyPr wrap="square" rtlCol="0">
            <a:spAutoFit/>
          </a:bodyPr>
          <a:lstStyle/>
          <a:p>
            <a:r>
              <a:rPr lang="en-US" altLang="zh-CN" sz="1100" kern="100" dirty="0">
                <a:solidFill>
                  <a:schemeClr val="bg1"/>
                </a:solidFill>
                <a:latin typeface="+mn-ea"/>
                <a:cs typeface="Times New Roman" panose="02020603050405020304" pitchFamily="18" charset="0"/>
              </a:rPr>
              <a:t>It displays the currently added NDI source groups, with the default being the source list for automatic discovery. Users can add new NDI source groups manually according to their work requirements.</a:t>
            </a:r>
            <a:endParaRPr lang="zh-CN" altLang="en-US" sz="1100" kern="100" dirty="0">
              <a:solidFill>
                <a:schemeClr val="bg1"/>
              </a:solidFill>
              <a:latin typeface="+mn-ea"/>
              <a:cs typeface="Times New Roman" panose="02020603050405020304" pitchFamily="18" charset="0"/>
            </a:endParaRPr>
          </a:p>
        </p:txBody>
      </p:sp>
      <p:pic>
        <p:nvPicPr>
          <p:cNvPr id="11" name="图片 10">
            <a:extLst>
              <a:ext uri="{FF2B5EF4-FFF2-40B4-BE49-F238E27FC236}">
                <a16:creationId xmlns:a16="http://schemas.microsoft.com/office/drawing/2014/main" id="{36FEA9AA-189D-89E6-2CAC-1FF5138A525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42564" y="2820438"/>
            <a:ext cx="3189204" cy="1913522"/>
          </a:xfrm>
          <a:prstGeom prst="rect">
            <a:avLst/>
          </a:prstGeom>
        </p:spPr>
      </p:pic>
      <p:sp>
        <p:nvSpPr>
          <p:cNvPr id="17" name="矩形 16"/>
          <p:cNvSpPr/>
          <p:nvPr/>
        </p:nvSpPr>
        <p:spPr>
          <a:xfrm>
            <a:off x="11294415" y="2349608"/>
            <a:ext cx="122237" cy="12555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22C93ACB-A677-A87F-03C7-0EC20A272FA7}"/>
              </a:ext>
            </a:extLst>
          </p:cNvPr>
          <p:cNvSpPr/>
          <p:nvPr/>
        </p:nvSpPr>
        <p:spPr>
          <a:xfrm>
            <a:off x="10310242" y="2013821"/>
            <a:ext cx="366975" cy="18587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连接符: 肘形 11">
            <a:extLst>
              <a:ext uri="{FF2B5EF4-FFF2-40B4-BE49-F238E27FC236}">
                <a16:creationId xmlns:a16="http://schemas.microsoft.com/office/drawing/2014/main" id="{184832B4-442C-720C-BB8E-8EB9564F2FA2}"/>
              </a:ext>
            </a:extLst>
          </p:cNvPr>
          <p:cNvCxnSpPr>
            <a:cxnSpLocks/>
            <a:stCxn id="22" idx="1"/>
            <a:endCxn id="9" idx="2"/>
          </p:cNvCxnSpPr>
          <p:nvPr/>
        </p:nvCxnSpPr>
        <p:spPr>
          <a:xfrm rot="10800000">
            <a:off x="9327556" y="1163808"/>
            <a:ext cx="982686" cy="942949"/>
          </a:xfrm>
          <a:prstGeom prst="bentConnector2">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6" name="连接符: 肘形 15">
            <a:extLst>
              <a:ext uri="{FF2B5EF4-FFF2-40B4-BE49-F238E27FC236}">
                <a16:creationId xmlns:a16="http://schemas.microsoft.com/office/drawing/2014/main" id="{F2541D21-8349-CEA2-A9AD-78263EDB9AE7}"/>
              </a:ext>
            </a:extLst>
          </p:cNvPr>
          <p:cNvCxnSpPr>
            <a:cxnSpLocks/>
            <a:endCxn id="11" idx="3"/>
          </p:cNvCxnSpPr>
          <p:nvPr/>
        </p:nvCxnSpPr>
        <p:spPr>
          <a:xfrm rot="10800000" flipV="1">
            <a:off x="8631769" y="2412385"/>
            <a:ext cx="2622719" cy="1364813"/>
          </a:xfrm>
          <a:prstGeom prst="bentConnector3">
            <a:avLst>
              <a:gd name="adj1" fmla="val 50000"/>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18C35E1E-09A1-CEE0-5249-64453985AA99}"/>
              </a:ext>
            </a:extLst>
          </p:cNvPr>
          <p:cNvCxnSpPr>
            <a:cxnSpLocks/>
            <a:endCxn id="3" idx="2"/>
          </p:cNvCxnSpPr>
          <p:nvPr/>
        </p:nvCxnSpPr>
        <p:spPr>
          <a:xfrm flipV="1">
            <a:off x="3734648" y="1039858"/>
            <a:ext cx="1" cy="1857936"/>
          </a:xfrm>
          <a:prstGeom prst="straightConnector1">
            <a:avLst/>
          </a:prstGeom>
          <a:ln w="15875">
            <a:headEnd type="ova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DF17DD-B444-465D-9A19-2C96986475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80510" y="937135"/>
            <a:ext cx="11111344" cy="5399812"/>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17" name="矩形 16"/>
          <p:cNvSpPr/>
          <p:nvPr/>
        </p:nvSpPr>
        <p:spPr>
          <a:xfrm>
            <a:off x="1976144" y="1473113"/>
            <a:ext cx="8101305" cy="23288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aphicFrame>
        <p:nvGraphicFramePr>
          <p:cNvPr id="6" name="表格 5"/>
          <p:cNvGraphicFramePr>
            <a:graphicFrameLocks noGrp="1"/>
          </p:cNvGraphicFramePr>
          <p:nvPr>
            <p:extLst>
              <p:ext uri="{D42A27DB-BD31-4B8C-83A1-F6EECF244321}">
                <p14:modId xmlns:p14="http://schemas.microsoft.com/office/powerpoint/2010/main" val="2581752524"/>
              </p:ext>
            </p:extLst>
          </p:nvPr>
        </p:nvGraphicFramePr>
        <p:xfrm>
          <a:off x="7237297" y="1796018"/>
          <a:ext cx="4511357" cy="4613293"/>
        </p:xfrm>
        <a:graphic>
          <a:graphicData uri="http://schemas.openxmlformats.org/drawingml/2006/table">
            <a:tbl>
              <a:tblPr firstRow="1" firstCol="1" bandRow="1">
                <a:tableStyleId>{073A0DAA-6AF3-43AB-8588-CEC1D06C72B9}</a:tableStyleId>
              </a:tblPr>
              <a:tblGrid>
                <a:gridCol w="704577">
                  <a:extLst>
                    <a:ext uri="{9D8B030D-6E8A-4147-A177-3AD203B41FA5}">
                      <a16:colId xmlns:a16="http://schemas.microsoft.com/office/drawing/2014/main" val="20000"/>
                    </a:ext>
                  </a:extLst>
                </a:gridCol>
                <a:gridCol w="3806780">
                  <a:extLst>
                    <a:ext uri="{9D8B030D-6E8A-4147-A177-3AD203B41FA5}">
                      <a16:colId xmlns:a16="http://schemas.microsoft.com/office/drawing/2014/main" val="20001"/>
                    </a:ext>
                  </a:extLst>
                </a:gridCol>
              </a:tblGrid>
              <a:tr h="296750">
                <a:tc>
                  <a:txBody>
                    <a:bodyPr/>
                    <a:lstStyle/>
                    <a:p>
                      <a:pPr algn="ctr" fontAlgn="ctr">
                        <a:spcAft>
                          <a:spcPts val="0"/>
                        </a:spcAft>
                      </a:pPr>
                      <a:r>
                        <a:rPr lang="en-US" altLang="zh-CN" sz="1050" kern="0">
                          <a:effectLst/>
                        </a:rPr>
                        <a:t>Icon</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altLang="zh-CN" sz="1050" kern="0" dirty="0">
                          <a:effectLst/>
                        </a:rPr>
                        <a:t>Explanation</a:t>
                      </a:r>
                      <a:endParaRPr lang="zh-CN" alt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302800">
                <a:tc>
                  <a:txBody>
                    <a:bodyPr/>
                    <a:lstStyle/>
                    <a:p>
                      <a:pPr 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algn="l" fontAlgn="ctr">
                        <a:spcAft>
                          <a:spcPts val="0"/>
                        </a:spcAft>
                      </a:pPr>
                      <a:r>
                        <a:rPr lang="en-US" altLang="zh-CN" sz="1000" kern="100" dirty="0">
                          <a:effectLst/>
                          <a:latin typeface="+mn-ea"/>
                          <a:ea typeface="+mn-ea"/>
                          <a:cs typeface="Times New Roman" panose="02020603050405020304" pitchFamily="18" charset="0"/>
                        </a:rPr>
                        <a:t>Switch system language</a:t>
                      </a:r>
                      <a:endParaRPr lang="zh-CN" sz="1000" kern="100" dirty="0">
                        <a:effectLst/>
                        <a:latin typeface="+mn-ea"/>
                        <a:ea typeface="+mn-ea"/>
                        <a:cs typeface="Times New Roman" panose="02020603050405020304" pitchFamily="18" charset="0"/>
                      </a:endParaRPr>
                    </a:p>
                  </a:txBody>
                  <a:tcPr marL="9525" marR="9525" marT="9525" marB="0" anchor="ctr">
                    <a:solidFill>
                      <a:schemeClr val="bg1">
                        <a:lumMod val="85000"/>
                      </a:schemeClr>
                    </a:solidFill>
                  </a:tcPr>
                </a:tc>
                <a:extLst>
                  <a:ext uri="{0D108BD9-81ED-4DB2-BD59-A6C34878D82A}">
                    <a16:rowId xmlns:a16="http://schemas.microsoft.com/office/drawing/2014/main" val="10002"/>
                  </a:ext>
                </a:extLst>
              </a:tr>
              <a:tr h="302800">
                <a:tc>
                  <a:txBody>
                    <a:bodyPr/>
                    <a:lstStyle/>
                    <a:p>
                      <a:pPr 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algn="l" fontAlgn="ctr">
                        <a:spcAft>
                          <a:spcPts val="0"/>
                        </a:spcAft>
                      </a:pPr>
                      <a:r>
                        <a:rPr lang="zh-CN" altLang="en-US" sz="1000" kern="100" dirty="0">
                          <a:effectLst/>
                          <a:latin typeface="+mn-ea"/>
                          <a:ea typeface="+mn-ea"/>
                          <a:cs typeface="Times New Roman" panose="02020603050405020304" pitchFamily="18" charset="0"/>
                        </a:rPr>
                        <a:t> </a:t>
                      </a:r>
                      <a:r>
                        <a:rPr lang="en-US" altLang="zh-CN" sz="1000" kern="100" dirty="0">
                          <a:effectLst/>
                          <a:latin typeface="+mn-ea"/>
                          <a:ea typeface="+mn-ea"/>
                          <a:cs typeface="Times New Roman" panose="02020603050405020304" pitchFamily="18" charset="0"/>
                        </a:rPr>
                        <a:t>Edit layout, save current layout content, and save current layout as a new one</a:t>
                      </a:r>
                      <a:endParaRPr lang="zh-CN" sz="1000" kern="100" dirty="0">
                        <a:effectLst/>
                        <a:latin typeface="+mn-ea"/>
                        <a:ea typeface="+mn-ea"/>
                        <a:cs typeface="Times New Roman" panose="02020603050405020304" pitchFamily="18" charset="0"/>
                      </a:endParaRPr>
                    </a:p>
                  </a:txBody>
                  <a:tcPr marL="9525" marR="9525" marT="9525" marB="0" anchor="ctr">
                    <a:solidFill>
                      <a:schemeClr val="bg1">
                        <a:lumMod val="85000"/>
                      </a:schemeClr>
                    </a:solidFill>
                  </a:tcPr>
                </a:tc>
                <a:extLst>
                  <a:ext uri="{0D108BD9-81ED-4DB2-BD59-A6C34878D82A}">
                    <a16:rowId xmlns:a16="http://schemas.microsoft.com/office/drawing/2014/main" val="2920292054"/>
                  </a:ext>
                </a:extLst>
              </a:tr>
              <a:tr h="329130">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algn="l" fontAlgn="ctr">
                        <a:spcAft>
                          <a:spcPts val="0"/>
                        </a:spcAft>
                      </a:pPr>
                      <a:r>
                        <a:rPr lang="en-US" altLang="zh-CN" sz="1000" kern="0" dirty="0">
                          <a:effectLst/>
                          <a:latin typeface="+mn-ea"/>
                          <a:ea typeface="+mn-ea"/>
                        </a:rPr>
                        <a:t> Enable and disable the display of center lines for all playing video sources</a:t>
                      </a:r>
                      <a:endParaRPr lang="zh-CN" sz="1000" kern="100" dirty="0">
                        <a:effectLst/>
                        <a:latin typeface="+mn-ea"/>
                        <a:ea typeface="+mn-ea"/>
                        <a:cs typeface="Times New Roman" panose="02020603050405020304" pitchFamily="18" charset="0"/>
                      </a:endParaRPr>
                    </a:p>
                  </a:txBody>
                  <a:tcPr marL="9525" marR="9525" marT="9525" marB="0" anchor="ctr">
                    <a:solidFill>
                      <a:schemeClr val="bg1">
                        <a:lumMod val="85000"/>
                      </a:schemeClr>
                    </a:solidFill>
                  </a:tcPr>
                </a:tc>
                <a:extLst>
                  <a:ext uri="{0D108BD9-81ED-4DB2-BD59-A6C34878D82A}">
                    <a16:rowId xmlns:a16="http://schemas.microsoft.com/office/drawing/2014/main" val="10004"/>
                  </a:ext>
                </a:extLst>
              </a:tr>
              <a:tr h="329130">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000" kern="0" dirty="0">
                          <a:solidFill>
                            <a:schemeClr val="dk1"/>
                          </a:solidFill>
                          <a:effectLst/>
                          <a:latin typeface="+mn-ea"/>
                          <a:ea typeface="+mn-ea"/>
                          <a:cs typeface="+mn-cs"/>
                        </a:rPr>
                        <a:t> Enable and disable safe frames for all playing video sources</a:t>
                      </a:r>
                      <a:endParaRPr lang="zh-CN" altLang="zh-CN" sz="1000" kern="0" dirty="0">
                        <a:solidFill>
                          <a:schemeClr val="dk1"/>
                        </a:solidFill>
                        <a:effectLst/>
                        <a:latin typeface="+mn-ea"/>
                        <a:ea typeface="+mn-ea"/>
                        <a:cs typeface="+mn-cs"/>
                      </a:endParaRP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315965">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algn="l" fontAlgn="ctr">
                        <a:spcAft>
                          <a:spcPts val="0"/>
                        </a:spcAft>
                      </a:pPr>
                      <a:r>
                        <a:rPr lang="en-US" altLang="zh-CN" sz="1000" kern="0" dirty="0">
                          <a:effectLst/>
                          <a:latin typeface="+mn-ea"/>
                          <a:ea typeface="+mn-ea"/>
                        </a:rPr>
                        <a:t> Enable and disable audio level meter display for all playing video sources</a:t>
                      </a:r>
                      <a:endParaRPr lang="zh-CN" sz="1000" kern="100" dirty="0">
                        <a:effectLst/>
                        <a:latin typeface="+mn-ea"/>
                        <a:ea typeface="+mn-ea"/>
                        <a:cs typeface="Times New Roman" panose="02020603050405020304" pitchFamily="18" charset="0"/>
                      </a:endParaRPr>
                    </a:p>
                  </a:txBody>
                  <a:tcPr marL="9525" marR="9525" marT="9525" marB="0" anchor="ctr">
                    <a:solidFill>
                      <a:schemeClr val="bg1">
                        <a:lumMod val="85000"/>
                      </a:schemeClr>
                    </a:solidFill>
                  </a:tcPr>
                </a:tc>
                <a:extLst>
                  <a:ext uri="{0D108BD9-81ED-4DB2-BD59-A6C34878D82A}">
                    <a16:rowId xmlns:a16="http://schemas.microsoft.com/office/drawing/2014/main" val="10006"/>
                  </a:ext>
                </a:extLst>
              </a:tr>
              <a:tr h="342294">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algn="l" fontAlgn="ctr">
                        <a:spcAft>
                          <a:spcPts val="0"/>
                        </a:spcAft>
                      </a:pPr>
                      <a:r>
                        <a:rPr lang="en-US" altLang="zh-CN" sz="1000" kern="0" dirty="0">
                          <a:effectLst/>
                          <a:latin typeface="+mn-ea"/>
                          <a:ea typeface="+mn-ea"/>
                        </a:rPr>
                        <a:t> Enable and disable name display for all playing video sources</a:t>
                      </a:r>
                      <a:endParaRPr lang="zh-CN" sz="1000" kern="100" dirty="0">
                        <a:effectLst/>
                        <a:latin typeface="+mn-ea"/>
                        <a:ea typeface="+mn-ea"/>
                        <a:cs typeface="Times New Roman" panose="02020603050405020304" pitchFamily="18" charset="0"/>
                      </a:endParaRP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342294">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CN" altLang="en-US" sz="1000" kern="1200" dirty="0">
                          <a:solidFill>
                            <a:schemeClr val="dk1"/>
                          </a:solidFill>
                          <a:effectLst/>
                          <a:latin typeface="+mn-ea"/>
                          <a:ea typeface="+mn-ea"/>
                          <a:cs typeface="+mn-cs"/>
                        </a:rPr>
                        <a:t> </a:t>
                      </a:r>
                      <a:r>
                        <a:rPr lang="en-US" altLang="zh-CN" sz="1000" kern="1200" dirty="0">
                          <a:solidFill>
                            <a:schemeClr val="dk1"/>
                          </a:solidFill>
                          <a:effectLst/>
                          <a:latin typeface="+mn-ea"/>
                          <a:ea typeface="+mn-ea"/>
                          <a:cs typeface="+mn-cs"/>
                        </a:rPr>
                        <a:t>Enable setting of font size and color for names</a:t>
                      </a:r>
                      <a:endParaRPr lang="zh-CN" sz="1000" kern="100" dirty="0">
                        <a:effectLst/>
                        <a:latin typeface="+mn-ea"/>
                        <a:ea typeface="+mn-ea"/>
                        <a:cs typeface="Times New Roman" panose="02020603050405020304" pitchFamily="18" charset="0"/>
                      </a:endParaRPr>
                    </a:p>
                  </a:txBody>
                  <a:tcPr marL="9525" marR="9525" marT="9525" marB="0" anchor="ctr">
                    <a:solidFill>
                      <a:schemeClr val="bg1">
                        <a:lumMod val="85000"/>
                      </a:schemeClr>
                    </a:solidFill>
                  </a:tcPr>
                </a:tc>
                <a:extLst>
                  <a:ext uri="{0D108BD9-81ED-4DB2-BD59-A6C34878D82A}">
                    <a16:rowId xmlns:a16="http://schemas.microsoft.com/office/drawing/2014/main" val="1661660581"/>
                  </a:ext>
                </a:extLst>
              </a:tr>
              <a:tr h="368625">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algn="l" fontAlgn="ctr">
                        <a:spcAft>
                          <a:spcPts val="0"/>
                        </a:spcAft>
                      </a:pPr>
                      <a:r>
                        <a:rPr lang="en-US" altLang="zh-CN" sz="1000" kern="0" dirty="0">
                          <a:effectLst/>
                          <a:latin typeface="+mn-ea"/>
                          <a:ea typeface="+mn-ea"/>
                        </a:rPr>
                        <a:t> Enable and disable border overlay for all playing video sources and set border color</a:t>
                      </a:r>
                      <a:endParaRPr lang="zh-CN" sz="1000" kern="100" dirty="0">
                        <a:effectLst/>
                        <a:latin typeface="+mn-ea"/>
                        <a:ea typeface="+mn-ea"/>
                        <a:cs typeface="Times New Roman" panose="02020603050405020304" pitchFamily="18" charset="0"/>
                      </a:endParaRPr>
                    </a:p>
                  </a:txBody>
                  <a:tcPr marL="9525" marR="9525" marT="9525" marB="0" anchor="ctr">
                    <a:solidFill>
                      <a:schemeClr val="bg1">
                        <a:lumMod val="85000"/>
                      </a:schemeClr>
                    </a:solidFill>
                  </a:tcPr>
                </a:tc>
                <a:extLst>
                  <a:ext uri="{0D108BD9-81ED-4DB2-BD59-A6C34878D82A}">
                    <a16:rowId xmlns:a16="http://schemas.microsoft.com/office/drawing/2014/main" val="10008"/>
                  </a:ext>
                </a:extLst>
              </a:tr>
              <a:tr h="355460">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algn="l" fontAlgn="ctr">
                        <a:spcAft>
                          <a:spcPts val="0"/>
                        </a:spcAft>
                      </a:pPr>
                      <a:r>
                        <a:rPr lang="zh-CN" altLang="en-US" sz="1000" kern="0" dirty="0">
                          <a:effectLst/>
                          <a:latin typeface="+mn-ea"/>
                          <a:ea typeface="+mn-ea"/>
                        </a:rPr>
                        <a:t> </a:t>
                      </a:r>
                      <a:r>
                        <a:rPr lang="en-US" altLang="zh-CN" sz="1000" kern="0" dirty="0">
                          <a:effectLst/>
                          <a:latin typeface="+mn-ea"/>
                          <a:ea typeface="+mn-ea"/>
                        </a:rPr>
                        <a:t>Enable and disable audio gain for all playing video sources and set audio gain parameters</a:t>
                      </a:r>
                      <a:endParaRPr lang="zh-CN" sz="1000" kern="100" dirty="0">
                        <a:effectLst/>
                        <a:latin typeface="+mn-ea"/>
                        <a:ea typeface="+mn-ea"/>
                        <a:cs typeface="Times New Roman" panose="02020603050405020304" pitchFamily="18" charset="0"/>
                      </a:endParaRPr>
                    </a:p>
                  </a:txBody>
                  <a:tcPr marL="9525" marR="9525" marT="9525" marB="0" anchor="ctr">
                    <a:solidFill>
                      <a:schemeClr val="bg1">
                        <a:lumMod val="85000"/>
                      </a:schemeClr>
                    </a:solidFill>
                  </a:tcPr>
                </a:tc>
                <a:extLst>
                  <a:ext uri="{0D108BD9-81ED-4DB2-BD59-A6C34878D82A}">
                    <a16:rowId xmlns:a16="http://schemas.microsoft.com/office/drawing/2014/main" val="10009"/>
                  </a:ext>
                </a:extLst>
              </a:tr>
              <a:tr h="329130">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algn="l" fontAlgn="ctr">
                        <a:spcAft>
                          <a:spcPts val="0"/>
                        </a:spcAft>
                      </a:pPr>
                      <a:r>
                        <a:rPr lang="zh-CN" altLang="en-US" sz="1000" kern="0" dirty="0">
                          <a:effectLst/>
                          <a:latin typeface="+mn-ea"/>
                          <a:ea typeface="+mn-ea"/>
                        </a:rPr>
                        <a:t> </a:t>
                      </a:r>
                      <a:r>
                        <a:rPr lang="en-US" altLang="zh-CN" sz="1000" kern="0" dirty="0">
                          <a:effectLst/>
                          <a:latin typeface="+mn-ea"/>
                          <a:ea typeface="+mn-ea"/>
                        </a:rPr>
                        <a:t>Enable and disable display of NDI source channel information and resolution information</a:t>
                      </a:r>
                      <a:endParaRPr lang="zh-CN" sz="1000" kern="100" dirty="0">
                        <a:effectLst/>
                        <a:latin typeface="+mn-ea"/>
                        <a:ea typeface="+mn-ea"/>
                        <a:cs typeface="Times New Roman" panose="02020603050405020304" pitchFamily="18" charset="0"/>
                      </a:endParaRPr>
                    </a:p>
                  </a:txBody>
                  <a:tcPr marL="9525" marR="9525" marT="9525" marB="0" anchor="ctr">
                    <a:solidFill>
                      <a:schemeClr val="bg1">
                        <a:lumMod val="85000"/>
                      </a:schemeClr>
                    </a:solidFill>
                  </a:tcPr>
                </a:tc>
                <a:extLst>
                  <a:ext uri="{0D108BD9-81ED-4DB2-BD59-A6C34878D82A}">
                    <a16:rowId xmlns:a16="http://schemas.microsoft.com/office/drawing/2014/main" val="10010"/>
                  </a:ext>
                </a:extLst>
              </a:tr>
              <a:tr h="329130">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algn="l" fontAlgn="ctr">
                        <a:spcAft>
                          <a:spcPts val="0"/>
                        </a:spcAft>
                      </a:pPr>
                      <a:r>
                        <a:rPr lang="zh-CN" altLang="en-US" sz="1000" kern="100" dirty="0">
                          <a:effectLst/>
                          <a:latin typeface="+mn-ea"/>
                          <a:ea typeface="+mn-ea"/>
                          <a:cs typeface="Times New Roman" panose="02020603050405020304" pitchFamily="18" charset="0"/>
                        </a:rPr>
                        <a:t> </a:t>
                      </a:r>
                      <a:r>
                        <a:rPr lang="en-US" altLang="zh-CN" sz="1000" kern="100" dirty="0">
                          <a:effectLst/>
                          <a:latin typeface="+mn-ea"/>
                          <a:ea typeface="+mn-ea"/>
                          <a:cs typeface="Times New Roman" panose="02020603050405020304" pitchFamily="18" charset="0"/>
                        </a:rPr>
                        <a:t>Clear all content in the current layout</a:t>
                      </a:r>
                      <a:endParaRPr lang="zh-CN" sz="1000" kern="100" dirty="0">
                        <a:effectLst/>
                        <a:latin typeface="+mn-ea"/>
                        <a:ea typeface="+mn-ea"/>
                        <a:cs typeface="Times New Roman" panose="02020603050405020304" pitchFamily="18" charset="0"/>
                      </a:endParaRPr>
                    </a:p>
                  </a:txBody>
                  <a:tcPr marL="9525" marR="9525" marT="9525" marB="0" anchor="ctr">
                    <a:solidFill>
                      <a:schemeClr val="bg1">
                        <a:lumMod val="85000"/>
                      </a:schemeClr>
                    </a:solidFill>
                  </a:tcPr>
                </a:tc>
                <a:extLst>
                  <a:ext uri="{0D108BD9-81ED-4DB2-BD59-A6C34878D82A}">
                    <a16:rowId xmlns:a16="http://schemas.microsoft.com/office/drawing/2014/main" val="1177033973"/>
                  </a:ext>
                </a:extLst>
              </a:tr>
              <a:tr h="329130">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000" kern="0" dirty="0">
                          <a:solidFill>
                            <a:schemeClr val="dk1"/>
                          </a:solidFill>
                          <a:effectLst/>
                          <a:latin typeface="+mn-ea"/>
                          <a:ea typeface="+mn-ea"/>
                          <a:cs typeface="+mn-cs"/>
                        </a:rPr>
                        <a:t> Enable and disable NDI output for the current layout</a:t>
                      </a:r>
                      <a:endParaRPr lang="zh-CN" altLang="en-US" sz="1000" kern="0" dirty="0">
                        <a:solidFill>
                          <a:schemeClr val="dk1"/>
                        </a:solidFill>
                        <a:effectLst/>
                        <a:latin typeface="+mn-ea"/>
                        <a:ea typeface="+mn-ea"/>
                        <a:cs typeface="+mn-cs"/>
                      </a:endParaRPr>
                    </a:p>
                  </a:txBody>
                  <a:tcPr marL="9525" marR="9525" marT="9525" marB="0" anchor="ctr">
                    <a:solidFill>
                      <a:schemeClr val="bg1">
                        <a:lumMod val="85000"/>
                      </a:schemeClr>
                    </a:solidFill>
                  </a:tcPr>
                </a:tc>
                <a:extLst>
                  <a:ext uri="{0D108BD9-81ED-4DB2-BD59-A6C34878D82A}">
                    <a16:rowId xmlns:a16="http://schemas.microsoft.com/office/drawing/2014/main" val="1123790098"/>
                  </a:ext>
                </a:extLst>
              </a:tr>
              <a:tr h="329130">
                <a:tc>
                  <a:txBody>
                    <a:bodyPr/>
                    <a:lstStyle/>
                    <a:p>
                      <a:pPr algn="ctr" fontAlgn="ctr">
                        <a:spcAft>
                          <a:spcPts val="0"/>
                        </a:spcAft>
                      </a:pPr>
                      <a:endParaRPr lang="en-US" sz="1050" kern="100" dirty="0">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solidFill>
                      <a:srgbClr val="FCFCFC"/>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CN" altLang="en-US" sz="1000" kern="0" dirty="0">
                          <a:solidFill>
                            <a:schemeClr val="dk1"/>
                          </a:solidFill>
                          <a:effectLst/>
                          <a:latin typeface="+mn-ea"/>
                          <a:ea typeface="+mn-ea"/>
                          <a:cs typeface="+mn-cs"/>
                        </a:rPr>
                        <a:t> </a:t>
                      </a:r>
                      <a:r>
                        <a:rPr lang="en-US" altLang="zh-CN" sz="1000" kern="0" dirty="0">
                          <a:solidFill>
                            <a:schemeClr val="dk1"/>
                          </a:solidFill>
                          <a:effectLst/>
                          <a:latin typeface="+mn-ea"/>
                          <a:ea typeface="+mn-ea"/>
                          <a:cs typeface="+mn-cs"/>
                        </a:rPr>
                        <a:t>Enable computer multi-screen switching, allowing content from the main screen to be switched to any split screen</a:t>
                      </a:r>
                    </a:p>
                  </a:txBody>
                  <a:tcPr marL="9525" marR="9525" marT="9525" marB="0" anchor="ctr">
                    <a:solidFill>
                      <a:schemeClr val="bg1">
                        <a:lumMod val="85000"/>
                      </a:schemeClr>
                    </a:solidFill>
                  </a:tcPr>
                </a:tc>
                <a:extLst>
                  <a:ext uri="{0D108BD9-81ED-4DB2-BD59-A6C34878D82A}">
                    <a16:rowId xmlns:a16="http://schemas.microsoft.com/office/drawing/2014/main" val="3836792106"/>
                  </a:ext>
                </a:extLst>
              </a:tr>
            </a:tbl>
          </a:graphicData>
        </a:graphic>
      </p:graphicFrame>
      <p:pic>
        <p:nvPicPr>
          <p:cNvPr id="2056" name="图片_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372580" y="2128928"/>
            <a:ext cx="330200" cy="2882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图片_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0908" y="2742569"/>
            <a:ext cx="301625" cy="2571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图片_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3024" y="3714252"/>
            <a:ext cx="319088" cy="2762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图片_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2580" y="3376691"/>
            <a:ext cx="344488" cy="260350"/>
          </a:xfrm>
          <a:prstGeom prst="rect">
            <a:avLst/>
          </a:prstGeom>
          <a:noFill/>
          <a:extLst>
            <a:ext uri="{909E8E84-426E-40DD-AFC4-6F175D3DCCD1}">
              <a14:hiddenFill xmlns:a14="http://schemas.microsoft.com/office/drawing/2010/main">
                <a:solidFill>
                  <a:srgbClr val="FFFFFF"/>
                </a:solidFill>
              </a14:hiddenFill>
            </a:ext>
          </a:extLst>
        </p:spPr>
      </p:pic>
      <p:sp>
        <p:nvSpPr>
          <p:cNvPr id="26"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1000" b="0" i="0" u="none" strike="noStrike" kern="1200" cap="none" spc="0" normalizeH="0" baseline="0" noProof="0" dirty="0">
                <a:ln>
                  <a:noFill/>
                </a:ln>
                <a:solidFill>
                  <a:prstClr val="white">
                    <a:lumMod val="65000"/>
                  </a:prstClr>
                </a:solidFill>
                <a:effectLst/>
                <a:uLnTx/>
                <a:uFillTx/>
                <a:latin typeface="Calibri"/>
                <a:ea typeface="微软雅黑" panose="020B0503020204020204" pitchFamily="34" charset="-122"/>
                <a:cs typeface="+mn-cs"/>
              </a:rPr>
              <a:t>长沙千视电子科技有限公司</a:t>
            </a:r>
          </a:p>
        </p:txBody>
      </p:sp>
      <p:pic>
        <p:nvPicPr>
          <p:cNvPr id="12" name="图片 11">
            <a:extLst>
              <a:ext uri="{FF2B5EF4-FFF2-40B4-BE49-F238E27FC236}">
                <a16:creationId xmlns:a16="http://schemas.microsoft.com/office/drawing/2014/main" id="{5CD6D80F-CCAE-43C5-A867-0C42A4DE8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6646" y="3072977"/>
            <a:ext cx="256576" cy="222410"/>
          </a:xfrm>
          <a:prstGeom prst="rect">
            <a:avLst/>
          </a:prstGeom>
        </p:spPr>
      </p:pic>
      <p:pic>
        <p:nvPicPr>
          <p:cNvPr id="16" name="图片 15">
            <a:extLst>
              <a:ext uri="{FF2B5EF4-FFF2-40B4-BE49-F238E27FC236}">
                <a16:creationId xmlns:a16="http://schemas.microsoft.com/office/drawing/2014/main" id="{AB0165EC-5F73-7F90-5ACB-199A7378421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314749" y="4090466"/>
            <a:ext cx="545500" cy="185201"/>
          </a:xfrm>
          <a:prstGeom prst="rect">
            <a:avLst/>
          </a:prstGeom>
        </p:spPr>
      </p:pic>
      <p:pic>
        <p:nvPicPr>
          <p:cNvPr id="20" name="图片 19">
            <a:extLst>
              <a:ext uri="{FF2B5EF4-FFF2-40B4-BE49-F238E27FC236}">
                <a16:creationId xmlns:a16="http://schemas.microsoft.com/office/drawing/2014/main" id="{D1EB8396-CF2B-80C5-A086-AEFE9B13A6C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233119" y="2459727"/>
            <a:ext cx="680351" cy="188319"/>
          </a:xfrm>
          <a:prstGeom prst="rect">
            <a:avLst/>
          </a:prstGeom>
        </p:spPr>
      </p:pic>
      <p:pic>
        <p:nvPicPr>
          <p:cNvPr id="25" name="图片 24">
            <a:extLst>
              <a:ext uri="{FF2B5EF4-FFF2-40B4-BE49-F238E27FC236}">
                <a16:creationId xmlns:a16="http://schemas.microsoft.com/office/drawing/2014/main" id="{5B950C1E-F572-542D-1C33-43C34BDE430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319795" y="5166497"/>
            <a:ext cx="536984" cy="181113"/>
          </a:xfrm>
          <a:prstGeom prst="rect">
            <a:avLst/>
          </a:prstGeom>
        </p:spPr>
      </p:pic>
      <p:pic>
        <p:nvPicPr>
          <p:cNvPr id="28" name="图片 27">
            <a:extLst>
              <a:ext uri="{FF2B5EF4-FFF2-40B4-BE49-F238E27FC236}">
                <a16:creationId xmlns:a16="http://schemas.microsoft.com/office/drawing/2014/main" id="{BEDCEBB5-3B46-9D9F-BE14-B4DA80725E0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299014" y="4801265"/>
            <a:ext cx="576969" cy="185200"/>
          </a:xfrm>
          <a:prstGeom prst="rect">
            <a:avLst/>
          </a:prstGeom>
        </p:spPr>
      </p:pic>
      <p:pic>
        <p:nvPicPr>
          <p:cNvPr id="30" name="图片 29">
            <a:extLst>
              <a:ext uri="{FF2B5EF4-FFF2-40B4-BE49-F238E27FC236}">
                <a16:creationId xmlns:a16="http://schemas.microsoft.com/office/drawing/2014/main" id="{288B15FA-E07D-CE27-1245-593AEED7B460}"/>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304467" y="4453052"/>
            <a:ext cx="565417" cy="176693"/>
          </a:xfrm>
          <a:prstGeom prst="rect">
            <a:avLst/>
          </a:prstGeom>
        </p:spPr>
      </p:pic>
      <p:pic>
        <p:nvPicPr>
          <p:cNvPr id="31" name="图片 30">
            <a:extLst>
              <a:ext uri="{FF2B5EF4-FFF2-40B4-BE49-F238E27FC236}">
                <a16:creationId xmlns:a16="http://schemas.microsoft.com/office/drawing/2014/main" id="{804CC2C9-41C6-EB51-8C1E-962E093DF59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16646" y="5473952"/>
            <a:ext cx="256576" cy="219665"/>
          </a:xfrm>
          <a:prstGeom prst="rect">
            <a:avLst/>
          </a:prstGeom>
        </p:spPr>
      </p:pic>
      <p:pic>
        <p:nvPicPr>
          <p:cNvPr id="32" name="图片_10">
            <a:extLst>
              <a:ext uri="{FF2B5EF4-FFF2-40B4-BE49-F238E27FC236}">
                <a16:creationId xmlns:a16="http://schemas.microsoft.com/office/drawing/2014/main" id="{7B928E26-3E2F-5711-88F6-C8F49125020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bwMode="auto">
          <a:xfrm>
            <a:off x="7285551" y="5815616"/>
            <a:ext cx="603250" cy="174399"/>
          </a:xfrm>
          <a:prstGeom prst="rect">
            <a:avLst/>
          </a:prstGeom>
          <a:noFill/>
        </p:spPr>
      </p:pic>
      <p:pic>
        <p:nvPicPr>
          <p:cNvPr id="33" name="图片_11">
            <a:extLst>
              <a:ext uri="{FF2B5EF4-FFF2-40B4-BE49-F238E27FC236}">
                <a16:creationId xmlns:a16="http://schemas.microsoft.com/office/drawing/2014/main" id="{738F71A2-5F93-25E6-7529-766C322F3279}"/>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bwMode="auto">
          <a:xfrm>
            <a:off x="7283676" y="6147694"/>
            <a:ext cx="603250" cy="182684"/>
          </a:xfrm>
          <a:prstGeom prst="rect">
            <a:avLst/>
          </a:prstGeom>
          <a:noFill/>
        </p:spPr>
      </p:pic>
      <p:cxnSp>
        <p:nvCxnSpPr>
          <p:cNvPr id="3" name="连接符: 肘形 2">
            <a:extLst>
              <a:ext uri="{FF2B5EF4-FFF2-40B4-BE49-F238E27FC236}">
                <a16:creationId xmlns:a16="http://schemas.microsoft.com/office/drawing/2014/main" id="{630B7F68-7845-59A0-ACD7-62FF52DA1E3B}"/>
              </a:ext>
            </a:extLst>
          </p:cNvPr>
          <p:cNvCxnSpPr>
            <a:cxnSpLocks/>
          </p:cNvCxnSpPr>
          <p:nvPr/>
        </p:nvCxnSpPr>
        <p:spPr>
          <a:xfrm>
            <a:off x="10117631" y="1594014"/>
            <a:ext cx="1558369" cy="195612"/>
          </a:xfrm>
          <a:prstGeom prst="bentConnector3">
            <a:avLst>
              <a:gd name="adj1" fmla="val 100208"/>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
        <p:nvSpPr>
          <p:cNvPr id="4" name="副标题 2">
            <a:extLst>
              <a:ext uri="{FF2B5EF4-FFF2-40B4-BE49-F238E27FC236}">
                <a16:creationId xmlns:a16="http://schemas.microsoft.com/office/drawing/2014/main" id="{66D25E27-864B-F4EE-1128-72B64F3D623F}"/>
              </a:ext>
            </a:extLst>
          </p:cNvPr>
          <p:cNvSpPr>
            <a:spLocks noGrp="1"/>
          </p:cNvSpPr>
          <p:nvPr>
            <p:ph type="subTitle" idx="1"/>
          </p:nvPr>
        </p:nvSpPr>
        <p:spPr>
          <a:xfrm>
            <a:off x="4987525" y="564910"/>
            <a:ext cx="2685697" cy="272236"/>
          </a:xfrm>
        </p:spPr>
        <p:txBody>
          <a:bodyPr>
            <a:noAutofit/>
          </a:bodyPr>
          <a:lstStyle/>
          <a:p>
            <a:pPr algn="just"/>
            <a:r>
              <a:rPr lang="en-US" altLang="zh-CN" sz="1100" kern="100" dirty="0">
                <a:solidFill>
                  <a:schemeClr val="bg1"/>
                </a:solidFill>
                <a:effectLst/>
                <a:latin typeface="+mn-ea"/>
                <a:cs typeface="Times New Roman" panose="02020603050405020304" pitchFamily="18" charset="0"/>
              </a:rPr>
              <a:t>Toolbar Parameter Description</a:t>
            </a:r>
            <a:endParaRPr lang="en-US" altLang="zh-CN" sz="1100" dirty="0">
              <a:solidFill>
                <a:schemeClr val="bg1">
                  <a:lumMod val="85000"/>
                </a:schemeClr>
              </a:solidFill>
            </a:endParaRPr>
          </a:p>
        </p:txBody>
      </p:sp>
    </p:spTree>
    <p:extLst>
      <p:ext uri="{BB962C8B-B14F-4D97-AF65-F5344CB8AC3E}">
        <p14:creationId xmlns:p14="http://schemas.microsoft.com/office/powerpoint/2010/main" val="399427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B98483-A60A-40F9-8DF4-FC4CDE123BC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4329" y="1080000"/>
            <a:ext cx="11111342" cy="5399811"/>
          </a:xfrm>
          <a:prstGeom prst="rect">
            <a:avLst/>
          </a:prstGeom>
        </p:spPr>
      </p:pic>
      <p:sp>
        <p:nvSpPr>
          <p:cNvPr id="3" name="副标题 2"/>
          <p:cNvSpPr>
            <a:spLocks noGrp="1"/>
          </p:cNvSpPr>
          <p:nvPr>
            <p:ph type="subTitle" idx="1"/>
          </p:nvPr>
        </p:nvSpPr>
        <p:spPr>
          <a:xfrm>
            <a:off x="1577888" y="398418"/>
            <a:ext cx="5677364" cy="494939"/>
          </a:xfrm>
          <a:ln>
            <a:solidFill>
              <a:schemeClr val="accent1"/>
            </a:solidFill>
          </a:ln>
        </p:spPr>
        <p:txBody>
          <a:bodyPr>
            <a:noAutofit/>
          </a:bodyPr>
          <a:lstStyle/>
          <a:p>
            <a:pPr algn="l"/>
            <a:r>
              <a:rPr lang="en-US" altLang="zh-CN" sz="1100" dirty="0">
                <a:solidFill>
                  <a:schemeClr val="bg2"/>
                </a:solidFill>
                <a:latin typeface="微软雅黑" panose="020B0503020204020204" pitchFamily="34" charset="-122"/>
                <a:ea typeface="微软雅黑" panose="020B0503020204020204" pitchFamily="34" charset="-122"/>
              </a:rPr>
              <a:t>After clicking “Edit Layout,” you can customize the layout according to your needs by adding, deleting, and adjusting the size. It supports multi-pane layer processing, such as bringing a layer to the front or moving a layer up.</a:t>
            </a:r>
            <a:endParaRPr lang="zh-CN" altLang="zh-CN" sz="1000" dirty="0">
              <a:solidFill>
                <a:schemeClr val="bg2"/>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17" name="矩形 16"/>
          <p:cNvSpPr/>
          <p:nvPr/>
        </p:nvSpPr>
        <p:spPr>
          <a:xfrm>
            <a:off x="2556966" y="1610207"/>
            <a:ext cx="2920963" cy="34931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副标题 1"/>
          <p:cNvSpPr txBox="1">
            <a:spLocks/>
          </p:cNvSpPr>
          <p:nvPr/>
        </p:nvSpPr>
        <p:spPr>
          <a:xfrm>
            <a:off x="10538671" y="173654"/>
            <a:ext cx="1592619" cy="35469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zh-CN" altLang="en-US" sz="2000" dirty="0">
              <a:solidFill>
                <a:schemeClr val="bg1">
                  <a:lumMod val="95000"/>
                </a:schemeClr>
              </a:solidFill>
            </a:endParaRPr>
          </a:p>
        </p:txBody>
      </p:sp>
      <p:sp>
        <p:nvSpPr>
          <p:cNvPr id="15" name="文本框 14">
            <a:extLst>
              <a:ext uri="{FF2B5EF4-FFF2-40B4-BE49-F238E27FC236}">
                <a16:creationId xmlns:a16="http://schemas.microsoft.com/office/drawing/2014/main" id="{EE56C6B7-167E-6A8C-6986-CC7A4BE62387}"/>
              </a:ext>
            </a:extLst>
          </p:cNvPr>
          <p:cNvSpPr txBox="1"/>
          <p:nvPr/>
        </p:nvSpPr>
        <p:spPr>
          <a:xfrm>
            <a:off x="8251878" y="284947"/>
            <a:ext cx="3813122" cy="701731"/>
          </a:xfrm>
          <a:prstGeom prst="rect">
            <a:avLst/>
          </a:prstGeom>
          <a:noFill/>
          <a:ln>
            <a:solidFill>
              <a:schemeClr val="accent1"/>
            </a:solidFill>
          </a:ln>
        </p:spPr>
        <p:txBody>
          <a:bodyPr wrap="square" rtlCol="0">
            <a:spAutoFit/>
          </a:bodyPr>
          <a:lstStyle/>
          <a:p>
            <a:pPr>
              <a:lnSpc>
                <a:spcPct val="90000"/>
              </a:lnSpc>
              <a:spcBef>
                <a:spcPts val="1000"/>
              </a:spcBef>
            </a:pPr>
            <a:r>
              <a:rPr lang="en-US" altLang="zh-CN" sz="1100" dirty="0">
                <a:solidFill>
                  <a:schemeClr val="bg2"/>
                </a:solidFill>
                <a:latin typeface="微软雅黑" panose="020B0503020204020204" pitchFamily="34" charset="-122"/>
                <a:ea typeface="微软雅黑" panose="020B0503020204020204" pitchFamily="34" charset="-122"/>
              </a:rPr>
              <a:t>The size and position of the modules in the layout can be adjusted by clicking and dragging with the mouse or by using the “Width,” “Height,” “Horizontal,” and “Vertical” options on the right.</a:t>
            </a:r>
            <a:endParaRPr lang="zh-CN" altLang="en-US" sz="1100" dirty="0">
              <a:solidFill>
                <a:schemeClr val="bg2"/>
              </a:solidFill>
              <a:latin typeface="微软雅黑" panose="020B0503020204020204" pitchFamily="34" charset="-122"/>
              <a:ea typeface="微软雅黑" panose="020B0503020204020204" pitchFamily="34" charset="-122"/>
            </a:endParaRPr>
          </a:p>
        </p:txBody>
      </p:sp>
      <p:sp>
        <p:nvSpPr>
          <p:cNvPr id="37" name="副标题 1">
            <a:extLst>
              <a:ext uri="{FF2B5EF4-FFF2-40B4-BE49-F238E27FC236}">
                <a16:creationId xmlns:a16="http://schemas.microsoft.com/office/drawing/2014/main" id="{341FF4E2-3D2D-9E2F-2F50-6179AE1F06B8}"/>
              </a:ext>
            </a:extLst>
          </p:cNvPr>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sp>
        <p:nvSpPr>
          <p:cNvPr id="43" name="矩形 42">
            <a:extLst>
              <a:ext uri="{FF2B5EF4-FFF2-40B4-BE49-F238E27FC236}">
                <a16:creationId xmlns:a16="http://schemas.microsoft.com/office/drawing/2014/main" id="{8B9872BB-50E9-A11C-4B53-7AA2FF7EA173}"/>
              </a:ext>
            </a:extLst>
          </p:cNvPr>
          <p:cNvSpPr/>
          <p:nvPr/>
        </p:nvSpPr>
        <p:spPr>
          <a:xfrm>
            <a:off x="10039350" y="1610208"/>
            <a:ext cx="1588321" cy="28570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a:extLst>
              <a:ext uri="{FF2B5EF4-FFF2-40B4-BE49-F238E27FC236}">
                <a16:creationId xmlns:a16="http://schemas.microsoft.com/office/drawing/2014/main" id="{2A2BCBEC-30F0-E006-CFB7-1422E2223D79}"/>
              </a:ext>
            </a:extLst>
          </p:cNvPr>
          <p:cNvCxnSpPr>
            <a:cxnSpLocks/>
          </p:cNvCxnSpPr>
          <p:nvPr/>
        </p:nvCxnSpPr>
        <p:spPr>
          <a:xfrm flipV="1">
            <a:off x="10412935" y="986678"/>
            <a:ext cx="0" cy="623530"/>
          </a:xfrm>
          <a:prstGeom prst="straightConnector1">
            <a:avLst/>
          </a:prstGeom>
          <a:ln w="15875">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4" name="连接符: 肘形 33">
            <a:extLst>
              <a:ext uri="{FF2B5EF4-FFF2-40B4-BE49-F238E27FC236}">
                <a16:creationId xmlns:a16="http://schemas.microsoft.com/office/drawing/2014/main" id="{5E1A9C39-59E0-471C-D239-3EFA0C164E52}"/>
              </a:ext>
            </a:extLst>
          </p:cNvPr>
          <p:cNvCxnSpPr>
            <a:cxnSpLocks/>
            <a:stCxn id="17" idx="0"/>
            <a:endCxn id="3" idx="2"/>
          </p:cNvCxnSpPr>
          <p:nvPr/>
        </p:nvCxnSpPr>
        <p:spPr>
          <a:xfrm rot="5400000" flipH="1" flipV="1">
            <a:off x="3858584" y="1052221"/>
            <a:ext cx="716850" cy="399122"/>
          </a:xfrm>
          <a:prstGeom prst="bentConnector3">
            <a:avLst>
              <a:gd name="adj1" fmla="val 50000"/>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1C1E"/>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89" y="172552"/>
            <a:ext cx="1102959" cy="354691"/>
          </a:xfrm>
          <a:prstGeom prst="rect">
            <a:avLst/>
          </a:prstGeom>
        </p:spPr>
      </p:pic>
      <p:sp>
        <p:nvSpPr>
          <p:cNvPr id="8" name="副标题 1"/>
          <p:cNvSpPr txBox="1">
            <a:spLocks/>
          </p:cNvSpPr>
          <p:nvPr/>
        </p:nvSpPr>
        <p:spPr>
          <a:xfrm>
            <a:off x="10193973" y="6503309"/>
            <a:ext cx="1998027" cy="354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000" dirty="0">
                <a:solidFill>
                  <a:schemeClr val="bg1">
                    <a:lumMod val="65000"/>
                  </a:schemeClr>
                </a:solidFill>
              </a:rPr>
              <a:t>长沙千视电子科技有限公司</a:t>
            </a:r>
          </a:p>
        </p:txBody>
      </p:sp>
      <p:pic>
        <p:nvPicPr>
          <p:cNvPr id="6" name="图片 5">
            <a:extLst>
              <a:ext uri="{FF2B5EF4-FFF2-40B4-BE49-F238E27FC236}">
                <a16:creationId xmlns:a16="http://schemas.microsoft.com/office/drawing/2014/main" id="{5690122B-4EE7-5AE8-1118-C8510925EC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17698" y="727298"/>
            <a:ext cx="9762353" cy="4744239"/>
          </a:xfrm>
          <a:prstGeom prst="rect">
            <a:avLst/>
          </a:prstGeom>
        </p:spPr>
      </p:pic>
      <p:cxnSp>
        <p:nvCxnSpPr>
          <p:cNvPr id="15" name="直接箭头连接符 14">
            <a:extLst>
              <a:ext uri="{FF2B5EF4-FFF2-40B4-BE49-F238E27FC236}">
                <a16:creationId xmlns:a16="http://schemas.microsoft.com/office/drawing/2014/main" id="{1F68E801-25C0-5938-4FFE-6CBA969D4234}"/>
              </a:ext>
            </a:extLst>
          </p:cNvPr>
          <p:cNvCxnSpPr>
            <a:cxnSpLocks/>
          </p:cNvCxnSpPr>
          <p:nvPr/>
        </p:nvCxnSpPr>
        <p:spPr>
          <a:xfrm flipV="1">
            <a:off x="3608706" y="527243"/>
            <a:ext cx="0" cy="1380177"/>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
        <p:nvSpPr>
          <p:cNvPr id="2" name="副标题 2">
            <a:extLst>
              <a:ext uri="{FF2B5EF4-FFF2-40B4-BE49-F238E27FC236}">
                <a16:creationId xmlns:a16="http://schemas.microsoft.com/office/drawing/2014/main" id="{4A5CEF69-6C02-0EFE-2330-F3A9093232E2}"/>
              </a:ext>
            </a:extLst>
          </p:cNvPr>
          <p:cNvSpPr>
            <a:spLocks noGrp="1"/>
          </p:cNvSpPr>
          <p:nvPr>
            <p:ph type="subTitle" idx="1"/>
          </p:nvPr>
        </p:nvSpPr>
        <p:spPr>
          <a:xfrm>
            <a:off x="7300702" y="246262"/>
            <a:ext cx="2672868" cy="378206"/>
          </a:xfrm>
          <a:ln>
            <a:solidFill>
              <a:schemeClr val="accent1"/>
            </a:solidFill>
          </a:ln>
        </p:spPr>
        <p:txBody>
          <a:bodyPr>
            <a:noAutofit/>
          </a:bodyPr>
          <a:lstStyle/>
          <a:p>
            <a:pPr algn="just"/>
            <a:r>
              <a:rPr lang="en-US" altLang="zh-CN" sz="1100" kern="100" dirty="0">
                <a:solidFill>
                  <a:schemeClr val="bg1"/>
                </a:solidFill>
                <a:latin typeface="+mn-ea"/>
                <a:cs typeface="Times New Roman" panose="02020603050405020304" pitchFamily="18" charset="0"/>
              </a:rPr>
              <a:t>The image within the red frame represents the PGM (Program) signal</a:t>
            </a:r>
            <a:endParaRPr lang="en-US" altLang="zh-CN" sz="1100" dirty="0">
              <a:solidFill>
                <a:schemeClr val="bg1">
                  <a:lumMod val="85000"/>
                </a:schemeClr>
              </a:solidFill>
            </a:endParaRPr>
          </a:p>
        </p:txBody>
      </p:sp>
      <p:cxnSp>
        <p:nvCxnSpPr>
          <p:cNvPr id="10" name="直接箭头连接符 9">
            <a:extLst>
              <a:ext uri="{FF2B5EF4-FFF2-40B4-BE49-F238E27FC236}">
                <a16:creationId xmlns:a16="http://schemas.microsoft.com/office/drawing/2014/main" id="{FF71F071-5A09-AC85-2418-A8BBCF9D5830}"/>
              </a:ext>
            </a:extLst>
          </p:cNvPr>
          <p:cNvCxnSpPr>
            <a:cxnSpLocks/>
          </p:cNvCxnSpPr>
          <p:nvPr/>
        </p:nvCxnSpPr>
        <p:spPr>
          <a:xfrm flipV="1">
            <a:off x="3827094" y="528509"/>
            <a:ext cx="0" cy="463164"/>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F2FCF0FD-4F3F-84D8-2CFF-3DC94CB187A8}"/>
              </a:ext>
            </a:extLst>
          </p:cNvPr>
          <p:cNvCxnSpPr>
            <a:cxnSpLocks/>
          </p:cNvCxnSpPr>
          <p:nvPr/>
        </p:nvCxnSpPr>
        <p:spPr>
          <a:xfrm flipV="1">
            <a:off x="8915788" y="624468"/>
            <a:ext cx="0" cy="1098232"/>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 name="连接符: 肘形 12">
            <a:extLst>
              <a:ext uri="{FF2B5EF4-FFF2-40B4-BE49-F238E27FC236}">
                <a16:creationId xmlns:a16="http://schemas.microsoft.com/office/drawing/2014/main" id="{111A322D-8745-25B9-FE77-398B8AF4D96B}"/>
              </a:ext>
            </a:extLst>
          </p:cNvPr>
          <p:cNvCxnSpPr>
            <a:cxnSpLocks/>
            <a:endCxn id="2" idx="2"/>
          </p:cNvCxnSpPr>
          <p:nvPr/>
        </p:nvCxnSpPr>
        <p:spPr>
          <a:xfrm flipV="1">
            <a:off x="4269353" y="624468"/>
            <a:ext cx="4367783" cy="448287"/>
          </a:xfrm>
          <a:prstGeom prst="bentConnector2">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C92926F7-035E-329F-9EAB-D96BB075F3A6}"/>
              </a:ext>
            </a:extLst>
          </p:cNvPr>
          <p:cNvSpPr txBox="1"/>
          <p:nvPr/>
        </p:nvSpPr>
        <p:spPr>
          <a:xfrm>
            <a:off x="30506" y="1401827"/>
            <a:ext cx="1587192" cy="938719"/>
          </a:xfrm>
          <a:prstGeom prst="rect">
            <a:avLst/>
          </a:prstGeom>
          <a:noFill/>
          <a:ln>
            <a:solidFill>
              <a:schemeClr val="accent1"/>
            </a:solidFill>
          </a:ln>
        </p:spPr>
        <p:txBody>
          <a:bodyPr wrap="square">
            <a:spAutoFit/>
          </a:bodyPr>
          <a:lstStyle/>
          <a:p>
            <a:r>
              <a:rPr lang="en-US" altLang="zh-CN" sz="1100" kern="100" dirty="0">
                <a:solidFill>
                  <a:schemeClr val="bg1"/>
                </a:solidFill>
                <a:latin typeface="+mn-ea"/>
                <a:cs typeface="Times New Roman" panose="02020603050405020304" pitchFamily="18" charset="0"/>
              </a:rPr>
              <a:t>Click PVW/PGM to enter full-screen monitoring of the current PVW/PGM signal video.</a:t>
            </a:r>
            <a:endParaRPr lang="zh-CN" altLang="en-US" sz="1100" dirty="0"/>
          </a:p>
        </p:txBody>
      </p:sp>
      <p:cxnSp>
        <p:nvCxnSpPr>
          <p:cNvPr id="21" name="连接符: 肘形 20">
            <a:extLst>
              <a:ext uri="{FF2B5EF4-FFF2-40B4-BE49-F238E27FC236}">
                <a16:creationId xmlns:a16="http://schemas.microsoft.com/office/drawing/2014/main" id="{70606267-561D-FF8F-53FA-C20C3BE2AD03}"/>
              </a:ext>
            </a:extLst>
          </p:cNvPr>
          <p:cNvCxnSpPr>
            <a:cxnSpLocks/>
            <a:endCxn id="18" idx="2"/>
          </p:cNvCxnSpPr>
          <p:nvPr/>
        </p:nvCxnSpPr>
        <p:spPr>
          <a:xfrm rot="10800000" flipV="1">
            <a:off x="824102" y="1832700"/>
            <a:ext cx="1246928" cy="507845"/>
          </a:xfrm>
          <a:prstGeom prst="bentConnector4">
            <a:avLst>
              <a:gd name="adj1" fmla="val 184"/>
              <a:gd name="adj2" fmla="val 145014"/>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14D325A3-C9F0-3A3B-D440-397FF34821B4}"/>
              </a:ext>
            </a:extLst>
          </p:cNvPr>
          <p:cNvSpPr txBox="1"/>
          <p:nvPr/>
        </p:nvSpPr>
        <p:spPr>
          <a:xfrm>
            <a:off x="2658761" y="96356"/>
            <a:ext cx="2861506" cy="430887"/>
          </a:xfrm>
          <a:prstGeom prst="rect">
            <a:avLst/>
          </a:prstGeom>
          <a:noFill/>
          <a:ln>
            <a:solidFill>
              <a:schemeClr val="accent1"/>
            </a:solidFill>
          </a:ln>
        </p:spPr>
        <p:txBody>
          <a:bodyPr wrap="square">
            <a:spAutoFit/>
          </a:bodyPr>
          <a:lstStyle/>
          <a:p>
            <a:r>
              <a:rPr lang="en-US" altLang="zh-CN" sz="1100" kern="100" dirty="0">
                <a:solidFill>
                  <a:schemeClr val="bg1"/>
                </a:solidFill>
                <a:latin typeface="+mn-ea"/>
                <a:cs typeface="Times New Roman" panose="02020603050405020304" pitchFamily="18" charset="0"/>
              </a:rPr>
              <a:t>The image within the green frame represents the PVW (Preview) signal</a:t>
            </a:r>
            <a:endParaRPr lang="zh-CN" altLang="en-US" sz="11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FULL_TEXT_BEAUTIFY_COPY_ID" val="2"/>
</p:tagLst>
</file>

<file path=ppt/tags/tag2.xml><?xml version="1.0" encoding="utf-8"?>
<p:tagLst xmlns:a="http://schemas.openxmlformats.org/drawingml/2006/main" xmlns:r="http://schemas.openxmlformats.org/officeDocument/2006/relationships" xmlns:p="http://schemas.openxmlformats.org/presentationml/2006/main">
  <p:tag name="KSO_WM_FULL_TEXT_BEAUTIFY_COPY_ID" val="4"/>
</p:tagLst>
</file>

<file path=ppt/tags/tag3.xml><?xml version="1.0" encoding="utf-8"?>
<p:tagLst xmlns:a="http://schemas.openxmlformats.org/drawingml/2006/main" xmlns:r="http://schemas.openxmlformats.org/officeDocument/2006/relationships" xmlns:p="http://schemas.openxmlformats.org/presentationml/2006/main">
  <p:tag name="KSO_WM_FULL_TEXT_BEAUTIFY_COPY_ID" val="5"/>
</p:tagLst>
</file>

<file path=ppt/tags/tag4.xml><?xml version="1.0" encoding="utf-8"?>
<p:tagLst xmlns:a="http://schemas.openxmlformats.org/drawingml/2006/main" xmlns:r="http://schemas.openxmlformats.org/officeDocument/2006/relationships" xmlns:p="http://schemas.openxmlformats.org/presentationml/2006/main">
  <p:tag name="KSO_WM_FULL_TEXT_BEAUTIFY_COPY_ID" val="9"/>
</p:tagLst>
</file>

<file path=ppt/tags/tag5.xml><?xml version="1.0" encoding="utf-8"?>
<p:tagLst xmlns:a="http://schemas.openxmlformats.org/drawingml/2006/main" xmlns:r="http://schemas.openxmlformats.org/officeDocument/2006/relationships" xmlns:p="http://schemas.openxmlformats.org/presentationml/2006/main">
  <p:tag name="KSO_WM_FULL_TEXT_BEAUTIFY_COPY_ID" val="7"/>
</p:tagLst>
</file>

<file path=ppt/tags/tag6.xml><?xml version="1.0" encoding="utf-8"?>
<p:tagLst xmlns:a="http://schemas.openxmlformats.org/drawingml/2006/main" xmlns:r="http://schemas.openxmlformats.org/officeDocument/2006/relationships" xmlns:p="http://schemas.openxmlformats.org/presentationml/2006/main">
  <p:tag name="KSO_WM_FULL_TEXT_BEAUTIFY_COPY_ID" val="8"/>
</p:tagLst>
</file>

<file path=ppt/tags/tag7.xml><?xml version="1.0" encoding="utf-8"?>
<p:tagLst xmlns:a="http://schemas.openxmlformats.org/drawingml/2006/main" xmlns:r="http://schemas.openxmlformats.org/officeDocument/2006/relationships" xmlns:p="http://schemas.openxmlformats.org/presentationml/2006/main">
  <p:tag name="KSO_WM_FULL_TEXT_BEAUTIFY_COPY_ID" val="2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2698</TotalTime>
  <Words>949</Words>
  <Application>Microsoft Office PowerPoint</Application>
  <PresentationFormat>宽屏</PresentationFormat>
  <Paragraphs>65</Paragraphs>
  <Slides>14</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14</vt:i4>
      </vt:variant>
    </vt:vector>
  </HeadingPairs>
  <TitlesOfParts>
    <vt:vector size="21" baseType="lpstr">
      <vt:lpstr>等线</vt:lpstr>
      <vt:lpstr>宋体</vt:lpstr>
      <vt:lpstr>微软雅黑</vt:lpstr>
      <vt:lpstr>Arial</vt:lpstr>
      <vt:lpstr>Calibri</vt:lpstr>
      <vt:lpstr>Montserrat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长沙千视电子科技有限公司</dc:title>
  <dc:creator>kvsupport</dc:creator>
  <cp:lastModifiedBy>e2687</cp:lastModifiedBy>
  <cp:revision>139</cp:revision>
  <dcterms:created xsi:type="dcterms:W3CDTF">2021-01-14T01:45:00Z</dcterms:created>
  <dcterms:modified xsi:type="dcterms:W3CDTF">2024-10-12T10:10:05Z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